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73" r:id="rId5"/>
    <p:sldId id="259" r:id="rId6"/>
    <p:sldId id="260" r:id="rId7"/>
    <p:sldId id="271" r:id="rId8"/>
    <p:sldId id="272" r:id="rId9"/>
    <p:sldId id="264" r:id="rId10"/>
    <p:sldId id="268" r:id="rId11"/>
    <p:sldId id="269" r:id="rId12"/>
    <p:sldId id="270" r:id="rId13"/>
  </p:sldIdLst>
  <p:sldSz cx="12192000" cy="6858000"/>
  <p:notesSz cx="6858000" cy="12192000"/>
  <p:embeddedFontLst>
    <p:embeddedFont>
      <p:font typeface="MiSans" panose="02010600030101010101" charset="-122"/>
      <p:regular r:id="rId15"/>
    </p:embeddedFont>
    <p:embeddedFont>
      <p:font typeface="阿里妈妈数黑体" panose="02010600030101010101" charset="-122"/>
      <p:regular r:id="rId16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0" d="100"/>
          <a:sy n="90" d="100"/>
        </p:scale>
        <p:origin x="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jpg>
</file>

<file path=ppt/media/image3.png>
</file>

<file path=ppt/media/image4.png>
</file>

<file path=ppt/media/image5.pn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73712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36C854-5FD4-4ECB-ABD6-C205750880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792583E-A2CD-BAA9-435B-E69BAB48A90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D7B3B0-9C6A-E5AA-ADE3-B4065A3151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42D959-69D6-BA22-A350-C0AFA716C45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434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alphaModFix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-70485" y="14176"/>
            <a:ext cx="12262485" cy="6888480"/>
          </a:xfrm>
          <a:prstGeom prst="rect">
            <a:avLst/>
          </a:prstGeom>
          <a:solidFill>
            <a:srgbClr val="FFFFFF">
              <a:alpha val="14902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" name="Shape 1"/>
          <p:cNvSpPr/>
          <p:nvPr/>
        </p:nvSpPr>
        <p:spPr>
          <a:xfrm>
            <a:off x="2743158" y="2117441"/>
            <a:ext cx="6853912" cy="193802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</p:sp>
      <p:sp>
        <p:nvSpPr>
          <p:cNvPr id="4" name="Text 2"/>
          <p:cNvSpPr/>
          <p:nvPr/>
        </p:nvSpPr>
        <p:spPr>
          <a:xfrm>
            <a:off x="2743158" y="2117441"/>
            <a:ext cx="6853912" cy="19380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algn="ctr">
              <a:lnSpc>
                <a:spcPct val="100000"/>
              </a:lnSpc>
            </a:pPr>
            <a:r>
              <a:rPr lang="en-US" sz="6000" dirty="0" err="1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开源项目智能推荐系统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4827905" y="5509707"/>
            <a:ext cx="2257425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ctr">
            <a:spAutoFit/>
          </a:bodyPr>
          <a:lstStyle/>
          <a:p>
            <a:pPr algn="ctr">
              <a:lnSpc>
                <a:spcPct val="100000"/>
              </a:lnSpc>
            </a:pPr>
            <a:r>
              <a:rPr lang="en-US" sz="1600" dirty="0" err="1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：</a:t>
            </a:r>
            <a:r>
              <a:rPr lang="zh-CN" alt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陆奕安</a:t>
            </a:r>
            <a:endParaRPr lang="en-US" sz="1600" dirty="0"/>
          </a:p>
        </p:txBody>
      </p:sp>
      <p:sp>
        <p:nvSpPr>
          <p:cNvPr id="7" name="Shape 5"/>
          <p:cNvSpPr/>
          <p:nvPr/>
        </p:nvSpPr>
        <p:spPr>
          <a:xfrm>
            <a:off x="4718367" y="5093335"/>
            <a:ext cx="2684780" cy="462280"/>
          </a:xfrm>
          <a:prstGeom prst="rect">
            <a:avLst/>
          </a:prstGeom>
          <a:solidFill>
            <a:srgbClr val="000000">
              <a:alpha val="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Text 6"/>
          <p:cNvSpPr/>
          <p:nvPr/>
        </p:nvSpPr>
        <p:spPr>
          <a:xfrm>
            <a:off x="4827270" y="5093335"/>
            <a:ext cx="2684780" cy="4622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t"/>
          <a:lstStyle/>
          <a:p>
            <a:pPr>
              <a:lnSpc>
                <a:spcPct val="100000"/>
              </a:lnSpc>
            </a:pPr>
            <a:r>
              <a:rPr lang="zh-CN" altLang="en-US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  </a:t>
            </a:r>
            <a:r>
              <a:rPr lang="zh-CN" alt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队伍名称：在思考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1090637" y="505573"/>
            <a:ext cx="142469" cy="142469"/>
          </a:xfrm>
          <a:prstGeom prst="ellipse">
            <a:avLst/>
          </a:prstGeom>
          <a:solidFill>
            <a:srgbClr val="3C613C"/>
          </a:solidFill>
          <a:ln/>
        </p:spPr>
      </p:sp>
      <p:sp>
        <p:nvSpPr>
          <p:cNvPr id="10" name="Shape 8"/>
          <p:cNvSpPr/>
          <p:nvPr/>
        </p:nvSpPr>
        <p:spPr>
          <a:xfrm>
            <a:off x="11284750" y="505573"/>
            <a:ext cx="142469" cy="142469"/>
          </a:xfrm>
          <a:prstGeom prst="ellipse">
            <a:avLst/>
          </a:prstGeom>
          <a:solidFill>
            <a:srgbClr val="83B383"/>
          </a:solidFill>
          <a:ln/>
        </p:spPr>
      </p:sp>
      <p:sp>
        <p:nvSpPr>
          <p:cNvPr id="11" name="Shape 9"/>
          <p:cNvSpPr/>
          <p:nvPr/>
        </p:nvSpPr>
        <p:spPr>
          <a:xfrm>
            <a:off x="11478863" y="505573"/>
            <a:ext cx="142469" cy="142469"/>
          </a:xfrm>
          <a:prstGeom prst="ellipse">
            <a:avLst/>
          </a:prstGeom>
          <a:solidFill>
            <a:srgbClr val="3C613C"/>
          </a:solidFill>
          <a:ln/>
        </p:spPr>
      </p:sp>
      <p:sp>
        <p:nvSpPr>
          <p:cNvPr id="12" name="Shape 10"/>
          <p:cNvSpPr/>
          <p:nvPr/>
        </p:nvSpPr>
        <p:spPr>
          <a:xfrm>
            <a:off x="11672976" y="505573"/>
            <a:ext cx="142469" cy="142469"/>
          </a:xfrm>
          <a:prstGeom prst="ellipse">
            <a:avLst/>
          </a:prstGeom>
          <a:solidFill>
            <a:srgbClr val="83B383"/>
          </a:solidFill>
          <a:ln/>
        </p:spPr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6:17:05-d2t9p0dnfo2stf9dj890.jpg"/>
          <p:cNvPicPr>
            <a:picLocks noChangeAspect="1"/>
          </p:cNvPicPr>
          <p:nvPr/>
        </p:nvPicPr>
        <p:blipFill>
          <a:blip r:embed="rId3"/>
          <a:srcRect b="2016"/>
          <a:stretch/>
        </p:blipFill>
        <p:spPr>
          <a:xfrm>
            <a:off x="-183515" y="-146050"/>
            <a:ext cx="12633325" cy="70231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366677" y="403344"/>
            <a:ext cx="513347" cy="513347"/>
          </a:xfrm>
          <a:custGeom>
            <a:avLst/>
            <a:gdLst/>
            <a:ahLst/>
            <a:cxnLst/>
            <a:rect l="l" t="t" r="r" b="b"/>
            <a:pathLst>
              <a:path w="513347" h="513347">
                <a:moveTo>
                  <a:pt x="110005" y="0"/>
                </a:moveTo>
                <a:lnTo>
                  <a:pt x="403342" y="0"/>
                </a:lnTo>
                <a:cubicBezTo>
                  <a:pt x="464056" y="0"/>
                  <a:pt x="513347" y="49292"/>
                  <a:pt x="513347" y="110005"/>
                </a:cubicBezTo>
                <a:lnTo>
                  <a:pt x="513347" y="403342"/>
                </a:lnTo>
                <a:cubicBezTo>
                  <a:pt x="513347" y="464096"/>
                  <a:pt x="464096" y="513347"/>
                  <a:pt x="403342" y="513347"/>
                </a:cubicBezTo>
                <a:lnTo>
                  <a:pt x="110005" y="513347"/>
                </a:lnTo>
                <a:cubicBezTo>
                  <a:pt x="49251" y="513347"/>
                  <a:pt x="0" y="464096"/>
                  <a:pt x="0" y="403342"/>
                </a:cubicBezTo>
                <a:lnTo>
                  <a:pt x="0" y="110005"/>
                </a:lnTo>
                <a:cubicBezTo>
                  <a:pt x="0" y="49292"/>
                  <a:pt x="49292" y="0"/>
                  <a:pt x="110005" y="0"/>
                </a:cubicBezTo>
                <a:close/>
              </a:path>
            </a:pathLst>
          </a:custGeom>
          <a:gradFill flip="none" rotWithShape="1">
            <a:gsLst>
              <a:gs pos="0">
                <a:srgbClr val="95B8C0"/>
              </a:gs>
              <a:gs pos="100000">
                <a:srgbClr val="8FB3AC"/>
              </a:gs>
            </a:gsLst>
            <a:lin ang="2700000" scaled="1"/>
          </a:gradFill>
          <a:ln/>
          <a:effectLst>
            <a:outerShdw blurRad="137504" dist="91669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" name="Text 1"/>
          <p:cNvSpPr/>
          <p:nvPr/>
        </p:nvSpPr>
        <p:spPr>
          <a:xfrm>
            <a:off x="493486" y="513347"/>
            <a:ext cx="366677" cy="293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32" b="1" dirty="0">
                <a:solidFill>
                  <a:srgbClr val="FFFFFF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06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026695" y="366677"/>
            <a:ext cx="3364259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b="1" kern="0" spc="101" dirty="0">
                <a:solidFill>
                  <a:srgbClr val="39A89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OPTIMIZATION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026695" y="586683"/>
            <a:ext cx="3465095" cy="36667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99" b="1" dirty="0">
                <a:solidFill>
                  <a:srgbClr val="3A4F4C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关键优化点与问题解决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66677" y="1191699"/>
            <a:ext cx="5655988" cy="3831771"/>
          </a:xfrm>
          <a:custGeom>
            <a:avLst/>
            <a:gdLst/>
            <a:ahLst/>
            <a:cxnLst/>
            <a:rect l="l" t="t" r="r" b="b"/>
            <a:pathLst>
              <a:path w="5655988" h="3831771">
                <a:moveTo>
                  <a:pt x="36668" y="0"/>
                </a:moveTo>
                <a:lnTo>
                  <a:pt x="5619320" y="0"/>
                </a:lnTo>
                <a:cubicBezTo>
                  <a:pt x="5639571" y="0"/>
                  <a:pt x="5655988" y="16417"/>
                  <a:pt x="5655988" y="36668"/>
                </a:cubicBezTo>
                <a:lnTo>
                  <a:pt x="5655988" y="3685091"/>
                </a:lnTo>
                <a:cubicBezTo>
                  <a:pt x="5655988" y="3766100"/>
                  <a:pt x="5590317" y="3831771"/>
                  <a:pt x="5509308" y="3831771"/>
                </a:cubicBezTo>
                <a:lnTo>
                  <a:pt x="146680" y="3831771"/>
                </a:lnTo>
                <a:cubicBezTo>
                  <a:pt x="65671" y="3831771"/>
                  <a:pt x="0" y="3766100"/>
                  <a:pt x="0" y="3685091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37504" dist="91669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8" name="Shape 5"/>
          <p:cNvSpPr/>
          <p:nvPr/>
        </p:nvSpPr>
        <p:spPr>
          <a:xfrm>
            <a:off x="366677" y="1191699"/>
            <a:ext cx="5655988" cy="36668"/>
          </a:xfrm>
          <a:custGeom>
            <a:avLst/>
            <a:gdLst/>
            <a:ahLst/>
            <a:cxnLst/>
            <a:rect l="l" t="t" r="r" b="b"/>
            <a:pathLst>
              <a:path w="5655988" h="36668">
                <a:moveTo>
                  <a:pt x="36668" y="0"/>
                </a:moveTo>
                <a:lnTo>
                  <a:pt x="5619320" y="0"/>
                </a:lnTo>
                <a:cubicBezTo>
                  <a:pt x="5639571" y="0"/>
                  <a:pt x="5655988" y="16417"/>
                  <a:pt x="5655988" y="36668"/>
                </a:cubicBezTo>
                <a:lnTo>
                  <a:pt x="5655988" y="36668"/>
                </a:lnTo>
                <a:lnTo>
                  <a:pt x="0" y="36668"/>
                </a:ln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9" name="Shape 6"/>
          <p:cNvSpPr/>
          <p:nvPr/>
        </p:nvSpPr>
        <p:spPr>
          <a:xfrm>
            <a:off x="513347" y="1356704"/>
            <a:ext cx="366677" cy="366677"/>
          </a:xfrm>
          <a:custGeom>
            <a:avLst/>
            <a:gdLst/>
            <a:ahLst/>
            <a:cxnLst/>
            <a:rect l="l" t="t" r="r" b="b"/>
            <a:pathLst>
              <a:path w="366677" h="366677">
                <a:moveTo>
                  <a:pt x="110003" y="0"/>
                </a:moveTo>
                <a:lnTo>
                  <a:pt x="256674" y="0"/>
                </a:lnTo>
                <a:cubicBezTo>
                  <a:pt x="317386" y="0"/>
                  <a:pt x="366677" y="49291"/>
                  <a:pt x="366677" y="110003"/>
                </a:cubicBezTo>
                <a:lnTo>
                  <a:pt x="366677" y="256674"/>
                </a:lnTo>
                <a:cubicBezTo>
                  <a:pt x="366677" y="317386"/>
                  <a:pt x="317386" y="366677"/>
                  <a:pt x="256674" y="366677"/>
                </a:cubicBezTo>
                <a:lnTo>
                  <a:pt x="110003" y="366677"/>
                </a:lnTo>
                <a:cubicBezTo>
                  <a:pt x="49291" y="366677"/>
                  <a:pt x="0" y="317386"/>
                  <a:pt x="0" y="256674"/>
                </a:cubicBezTo>
                <a:lnTo>
                  <a:pt x="0" y="110003"/>
                </a:lnTo>
                <a:cubicBezTo>
                  <a:pt x="0" y="49291"/>
                  <a:pt x="49291" y="0"/>
                  <a:pt x="110003" y="0"/>
                </a:cubicBezTo>
                <a:close/>
              </a:path>
            </a:pathLst>
          </a:custGeom>
          <a:gradFill flip="none" rotWithShape="1">
            <a:gsLst>
              <a:gs pos="0">
                <a:srgbClr val="39A897"/>
              </a:gs>
              <a:gs pos="100000">
                <a:srgbClr val="8FB3AC"/>
              </a:gs>
            </a:gsLst>
            <a:lin ang="2700000" scaled="1"/>
          </a:gradFill>
          <a:ln/>
        </p:spPr>
      </p:sp>
      <p:sp>
        <p:nvSpPr>
          <p:cNvPr id="10" name="Text 7"/>
          <p:cNvSpPr/>
          <p:nvPr/>
        </p:nvSpPr>
        <p:spPr>
          <a:xfrm>
            <a:off x="660591" y="1411705"/>
            <a:ext cx="165005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4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990027" y="1393371"/>
            <a:ext cx="1430039" cy="293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32" b="1" dirty="0">
                <a:solidFill>
                  <a:srgbClr val="3A4F4C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修复匹配逻辑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531681" y="1833383"/>
            <a:ext cx="5344313" cy="660018"/>
          </a:xfrm>
          <a:custGeom>
            <a:avLst/>
            <a:gdLst/>
            <a:ahLst/>
            <a:cxnLst/>
            <a:rect l="l" t="t" r="r" b="b"/>
            <a:pathLst>
              <a:path w="5344313" h="660018">
                <a:moveTo>
                  <a:pt x="36668" y="0"/>
                </a:moveTo>
                <a:lnTo>
                  <a:pt x="5234308" y="0"/>
                </a:lnTo>
                <a:cubicBezTo>
                  <a:pt x="5295062" y="0"/>
                  <a:pt x="5344313" y="49251"/>
                  <a:pt x="5344313" y="110005"/>
                </a:cubicBezTo>
                <a:lnTo>
                  <a:pt x="5344313" y="550013"/>
                </a:lnTo>
                <a:cubicBezTo>
                  <a:pt x="5344313" y="610767"/>
                  <a:pt x="5295062" y="660018"/>
                  <a:pt x="5234308" y="660018"/>
                </a:cubicBezTo>
                <a:lnTo>
                  <a:pt x="36668" y="660018"/>
                </a:lnTo>
                <a:cubicBezTo>
                  <a:pt x="16430" y="660018"/>
                  <a:pt x="0" y="643588"/>
                  <a:pt x="0" y="623350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FEF2F2"/>
          </a:solidFill>
          <a:ln/>
        </p:spPr>
      </p:sp>
      <p:sp>
        <p:nvSpPr>
          <p:cNvPr id="13" name="Shape 10"/>
          <p:cNvSpPr/>
          <p:nvPr/>
        </p:nvSpPr>
        <p:spPr>
          <a:xfrm>
            <a:off x="531681" y="1833383"/>
            <a:ext cx="36668" cy="660018"/>
          </a:xfrm>
          <a:custGeom>
            <a:avLst/>
            <a:gdLst/>
            <a:ahLst/>
            <a:cxnLst/>
            <a:rect l="l" t="t" r="r" b="b"/>
            <a:pathLst>
              <a:path w="36668" h="660018">
                <a:moveTo>
                  <a:pt x="36668" y="0"/>
                </a:moveTo>
                <a:lnTo>
                  <a:pt x="36668" y="0"/>
                </a:lnTo>
                <a:lnTo>
                  <a:pt x="36668" y="660018"/>
                </a:lnTo>
                <a:lnTo>
                  <a:pt x="36668" y="660018"/>
                </a:lnTo>
                <a:cubicBezTo>
                  <a:pt x="16430" y="660018"/>
                  <a:pt x="0" y="643588"/>
                  <a:pt x="0" y="623350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FF6467"/>
          </a:solidFill>
          <a:ln/>
        </p:spPr>
      </p:sp>
      <p:sp>
        <p:nvSpPr>
          <p:cNvPr id="14" name="Text 11"/>
          <p:cNvSpPr/>
          <p:nvPr/>
        </p:nvSpPr>
        <p:spPr>
          <a:xfrm>
            <a:off x="660018" y="1943386"/>
            <a:ext cx="5179308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dirty="0">
                <a:solidFill>
                  <a:srgbClr val="C1000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问题描述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60018" y="2200060"/>
            <a:ext cx="5170141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dirty="0">
                <a:solidFill>
                  <a:srgbClr val="E7000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原算法中 activity 和 openrank 指标存在反序bug，导致高活跃度项目被错误评分。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531681" y="3025083"/>
            <a:ext cx="5344313" cy="660018"/>
          </a:xfrm>
          <a:custGeom>
            <a:avLst/>
            <a:gdLst/>
            <a:ahLst/>
            <a:cxnLst/>
            <a:rect l="l" t="t" r="r" b="b"/>
            <a:pathLst>
              <a:path w="5344313" h="660018">
                <a:moveTo>
                  <a:pt x="36668" y="0"/>
                </a:moveTo>
                <a:lnTo>
                  <a:pt x="5234308" y="0"/>
                </a:lnTo>
                <a:cubicBezTo>
                  <a:pt x="5295062" y="0"/>
                  <a:pt x="5344313" y="49251"/>
                  <a:pt x="5344313" y="110005"/>
                </a:cubicBezTo>
                <a:lnTo>
                  <a:pt x="5344313" y="550013"/>
                </a:lnTo>
                <a:cubicBezTo>
                  <a:pt x="5344313" y="610767"/>
                  <a:pt x="5295062" y="660018"/>
                  <a:pt x="5234308" y="660018"/>
                </a:cubicBezTo>
                <a:lnTo>
                  <a:pt x="36668" y="660018"/>
                </a:lnTo>
                <a:cubicBezTo>
                  <a:pt x="16430" y="660018"/>
                  <a:pt x="0" y="643588"/>
                  <a:pt x="0" y="623350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F0FDF4"/>
          </a:solidFill>
          <a:ln/>
        </p:spPr>
      </p:sp>
      <p:sp>
        <p:nvSpPr>
          <p:cNvPr id="17" name="Shape 14"/>
          <p:cNvSpPr/>
          <p:nvPr/>
        </p:nvSpPr>
        <p:spPr>
          <a:xfrm>
            <a:off x="531681" y="3025083"/>
            <a:ext cx="36668" cy="660018"/>
          </a:xfrm>
          <a:custGeom>
            <a:avLst/>
            <a:gdLst/>
            <a:ahLst/>
            <a:cxnLst/>
            <a:rect l="l" t="t" r="r" b="b"/>
            <a:pathLst>
              <a:path w="36668" h="660018">
                <a:moveTo>
                  <a:pt x="36668" y="0"/>
                </a:moveTo>
                <a:lnTo>
                  <a:pt x="36668" y="0"/>
                </a:lnTo>
                <a:lnTo>
                  <a:pt x="36668" y="660018"/>
                </a:lnTo>
                <a:lnTo>
                  <a:pt x="36668" y="660018"/>
                </a:lnTo>
                <a:cubicBezTo>
                  <a:pt x="16430" y="660018"/>
                  <a:pt x="0" y="643588"/>
                  <a:pt x="0" y="623350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05DF72"/>
          </a:solidFill>
          <a:ln/>
        </p:spPr>
      </p:sp>
      <p:sp>
        <p:nvSpPr>
          <p:cNvPr id="18" name="Text 15"/>
          <p:cNvSpPr/>
          <p:nvPr/>
        </p:nvSpPr>
        <p:spPr>
          <a:xfrm>
            <a:off x="660018" y="3135086"/>
            <a:ext cx="5179308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dirty="0">
                <a:solidFill>
                  <a:srgbClr val="0082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解决方案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60018" y="3391759"/>
            <a:ext cx="5170141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dirty="0">
                <a:solidFill>
                  <a:srgbClr val="00A63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</a:t>
            </a:r>
            <a:r>
              <a:rPr lang="en-US" sz="1011" b="1" dirty="0">
                <a:solidFill>
                  <a:srgbClr val="00A63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指标归一化</a:t>
            </a:r>
            <a:r>
              <a:rPr lang="en-US" sz="1011" dirty="0">
                <a:solidFill>
                  <a:srgbClr val="00A63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和</a:t>
            </a:r>
            <a:r>
              <a:rPr lang="en-US" sz="1011" b="1" dirty="0">
                <a:solidFill>
                  <a:srgbClr val="00A63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权重重校准</a:t>
            </a:r>
            <a:r>
              <a:rPr lang="en-US" sz="1011" dirty="0">
                <a:solidFill>
                  <a:srgbClr val="00A63E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，提升推荐精准度至85%+。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531681" y="4216782"/>
            <a:ext cx="5344313" cy="660018"/>
          </a:xfrm>
          <a:custGeom>
            <a:avLst/>
            <a:gdLst/>
            <a:ahLst/>
            <a:cxnLst/>
            <a:rect l="l" t="t" r="r" b="b"/>
            <a:pathLst>
              <a:path w="5344313" h="660018">
                <a:moveTo>
                  <a:pt x="36668" y="0"/>
                </a:moveTo>
                <a:lnTo>
                  <a:pt x="5234308" y="0"/>
                </a:lnTo>
                <a:cubicBezTo>
                  <a:pt x="5295062" y="0"/>
                  <a:pt x="5344313" y="49251"/>
                  <a:pt x="5344313" y="110005"/>
                </a:cubicBezTo>
                <a:lnTo>
                  <a:pt x="5344313" y="550013"/>
                </a:lnTo>
                <a:cubicBezTo>
                  <a:pt x="5344313" y="610767"/>
                  <a:pt x="5295062" y="660018"/>
                  <a:pt x="5234308" y="660018"/>
                </a:cubicBezTo>
                <a:lnTo>
                  <a:pt x="36668" y="660018"/>
                </a:lnTo>
                <a:cubicBezTo>
                  <a:pt x="16430" y="660018"/>
                  <a:pt x="0" y="643588"/>
                  <a:pt x="0" y="623350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EFF6FF"/>
          </a:solidFill>
          <a:ln/>
        </p:spPr>
      </p:sp>
      <p:sp>
        <p:nvSpPr>
          <p:cNvPr id="21" name="Shape 18"/>
          <p:cNvSpPr/>
          <p:nvPr/>
        </p:nvSpPr>
        <p:spPr>
          <a:xfrm>
            <a:off x="531681" y="4216782"/>
            <a:ext cx="36668" cy="660018"/>
          </a:xfrm>
          <a:custGeom>
            <a:avLst/>
            <a:gdLst/>
            <a:ahLst/>
            <a:cxnLst/>
            <a:rect l="l" t="t" r="r" b="b"/>
            <a:pathLst>
              <a:path w="36668" h="660018">
                <a:moveTo>
                  <a:pt x="36668" y="0"/>
                </a:moveTo>
                <a:lnTo>
                  <a:pt x="36668" y="0"/>
                </a:lnTo>
                <a:lnTo>
                  <a:pt x="36668" y="660018"/>
                </a:lnTo>
                <a:lnTo>
                  <a:pt x="36668" y="660018"/>
                </a:lnTo>
                <a:cubicBezTo>
                  <a:pt x="16430" y="660018"/>
                  <a:pt x="0" y="643588"/>
                  <a:pt x="0" y="623350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51A2FF"/>
          </a:solidFill>
          <a:ln/>
        </p:spPr>
      </p:sp>
      <p:sp>
        <p:nvSpPr>
          <p:cNvPr id="22" name="Text 19"/>
          <p:cNvSpPr/>
          <p:nvPr/>
        </p:nvSpPr>
        <p:spPr>
          <a:xfrm>
            <a:off x="660018" y="4326785"/>
            <a:ext cx="5179308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dirty="0">
                <a:solidFill>
                  <a:srgbClr val="1447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优化效果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660018" y="4583459"/>
            <a:ext cx="5170141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匹配逻辑修复后，推荐结果与用户技能的</a:t>
            </a:r>
            <a:r>
              <a:rPr lang="en-US" sz="1011" b="1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匹配度提升23%</a:t>
            </a:r>
            <a:r>
              <a:rPr lang="en-US" sz="1011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6168285" y="1191699"/>
            <a:ext cx="5655988" cy="3831771"/>
          </a:xfrm>
          <a:custGeom>
            <a:avLst/>
            <a:gdLst/>
            <a:ahLst/>
            <a:cxnLst/>
            <a:rect l="l" t="t" r="r" b="b"/>
            <a:pathLst>
              <a:path w="5655988" h="3831771">
                <a:moveTo>
                  <a:pt x="36668" y="0"/>
                </a:moveTo>
                <a:lnTo>
                  <a:pt x="5619320" y="0"/>
                </a:lnTo>
                <a:cubicBezTo>
                  <a:pt x="5639571" y="0"/>
                  <a:pt x="5655988" y="16417"/>
                  <a:pt x="5655988" y="36668"/>
                </a:cubicBezTo>
                <a:lnTo>
                  <a:pt x="5655988" y="3685091"/>
                </a:lnTo>
                <a:cubicBezTo>
                  <a:pt x="5655988" y="3766100"/>
                  <a:pt x="5590317" y="3831771"/>
                  <a:pt x="5509308" y="3831771"/>
                </a:cubicBezTo>
                <a:lnTo>
                  <a:pt x="146680" y="3831771"/>
                </a:lnTo>
                <a:cubicBezTo>
                  <a:pt x="65671" y="3831771"/>
                  <a:pt x="0" y="3766100"/>
                  <a:pt x="0" y="3685091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37504" dist="91669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25" name="Shape 22"/>
          <p:cNvSpPr/>
          <p:nvPr/>
        </p:nvSpPr>
        <p:spPr>
          <a:xfrm>
            <a:off x="6168285" y="1191699"/>
            <a:ext cx="5655988" cy="36668"/>
          </a:xfrm>
          <a:custGeom>
            <a:avLst/>
            <a:gdLst/>
            <a:ahLst/>
            <a:cxnLst/>
            <a:rect l="l" t="t" r="r" b="b"/>
            <a:pathLst>
              <a:path w="5655988" h="36668">
                <a:moveTo>
                  <a:pt x="36668" y="0"/>
                </a:moveTo>
                <a:lnTo>
                  <a:pt x="5619320" y="0"/>
                </a:lnTo>
                <a:cubicBezTo>
                  <a:pt x="5639571" y="0"/>
                  <a:pt x="5655988" y="16417"/>
                  <a:pt x="5655988" y="36668"/>
                </a:cubicBezTo>
                <a:lnTo>
                  <a:pt x="5655988" y="36668"/>
                </a:lnTo>
                <a:lnTo>
                  <a:pt x="0" y="36668"/>
                </a:ln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95B8C0"/>
          </a:solidFill>
          <a:ln/>
        </p:spPr>
      </p:sp>
      <p:sp>
        <p:nvSpPr>
          <p:cNvPr id="26" name="Shape 23"/>
          <p:cNvSpPr/>
          <p:nvPr/>
        </p:nvSpPr>
        <p:spPr>
          <a:xfrm>
            <a:off x="6314956" y="1356704"/>
            <a:ext cx="366677" cy="366677"/>
          </a:xfrm>
          <a:custGeom>
            <a:avLst/>
            <a:gdLst/>
            <a:ahLst/>
            <a:cxnLst/>
            <a:rect l="l" t="t" r="r" b="b"/>
            <a:pathLst>
              <a:path w="366677" h="366677">
                <a:moveTo>
                  <a:pt x="110003" y="0"/>
                </a:moveTo>
                <a:lnTo>
                  <a:pt x="256674" y="0"/>
                </a:lnTo>
                <a:cubicBezTo>
                  <a:pt x="317386" y="0"/>
                  <a:pt x="366677" y="49291"/>
                  <a:pt x="366677" y="110003"/>
                </a:cubicBezTo>
                <a:lnTo>
                  <a:pt x="366677" y="256674"/>
                </a:lnTo>
                <a:cubicBezTo>
                  <a:pt x="366677" y="317386"/>
                  <a:pt x="317386" y="366677"/>
                  <a:pt x="256674" y="366677"/>
                </a:cubicBezTo>
                <a:lnTo>
                  <a:pt x="110003" y="366677"/>
                </a:lnTo>
                <a:cubicBezTo>
                  <a:pt x="49291" y="366677"/>
                  <a:pt x="0" y="317386"/>
                  <a:pt x="0" y="256674"/>
                </a:cubicBezTo>
                <a:lnTo>
                  <a:pt x="0" y="110003"/>
                </a:lnTo>
                <a:cubicBezTo>
                  <a:pt x="0" y="49291"/>
                  <a:pt x="49291" y="0"/>
                  <a:pt x="110003" y="0"/>
                </a:cubicBezTo>
                <a:close/>
              </a:path>
            </a:pathLst>
          </a:custGeom>
          <a:gradFill flip="none" rotWithShape="1">
            <a:gsLst>
              <a:gs pos="0">
                <a:srgbClr val="95B8C0"/>
              </a:gs>
              <a:gs pos="100000">
                <a:srgbClr val="8FB3AC"/>
              </a:gs>
            </a:gsLst>
            <a:lin ang="2700000" scaled="1"/>
          </a:gradFill>
          <a:ln/>
        </p:spPr>
      </p:sp>
      <p:sp>
        <p:nvSpPr>
          <p:cNvPr id="27" name="Text 24"/>
          <p:cNvSpPr/>
          <p:nvPr/>
        </p:nvSpPr>
        <p:spPr>
          <a:xfrm>
            <a:off x="6446730" y="1411705"/>
            <a:ext cx="192505" cy="25667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44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6791636" y="1393371"/>
            <a:ext cx="2071723" cy="293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32" b="1" dirty="0">
                <a:solidFill>
                  <a:srgbClr val="3A4F4C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整合top_300项目库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6333290" y="1833383"/>
            <a:ext cx="5344313" cy="660018"/>
          </a:xfrm>
          <a:custGeom>
            <a:avLst/>
            <a:gdLst/>
            <a:ahLst/>
            <a:cxnLst/>
            <a:rect l="l" t="t" r="r" b="b"/>
            <a:pathLst>
              <a:path w="5344313" h="660018">
                <a:moveTo>
                  <a:pt x="36668" y="0"/>
                </a:moveTo>
                <a:lnTo>
                  <a:pt x="5234308" y="0"/>
                </a:lnTo>
                <a:cubicBezTo>
                  <a:pt x="5295062" y="0"/>
                  <a:pt x="5344313" y="49251"/>
                  <a:pt x="5344313" y="110005"/>
                </a:cubicBezTo>
                <a:lnTo>
                  <a:pt x="5344313" y="550013"/>
                </a:lnTo>
                <a:cubicBezTo>
                  <a:pt x="5344313" y="610767"/>
                  <a:pt x="5295062" y="660018"/>
                  <a:pt x="5234308" y="660018"/>
                </a:cubicBezTo>
                <a:lnTo>
                  <a:pt x="36668" y="660018"/>
                </a:lnTo>
                <a:cubicBezTo>
                  <a:pt x="16430" y="660018"/>
                  <a:pt x="0" y="643588"/>
                  <a:pt x="0" y="623350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EFF6FF"/>
          </a:solidFill>
          <a:ln/>
        </p:spPr>
      </p:sp>
      <p:sp>
        <p:nvSpPr>
          <p:cNvPr id="30" name="Shape 27"/>
          <p:cNvSpPr/>
          <p:nvPr/>
        </p:nvSpPr>
        <p:spPr>
          <a:xfrm>
            <a:off x="6333290" y="1833383"/>
            <a:ext cx="36668" cy="660018"/>
          </a:xfrm>
          <a:custGeom>
            <a:avLst/>
            <a:gdLst/>
            <a:ahLst/>
            <a:cxnLst/>
            <a:rect l="l" t="t" r="r" b="b"/>
            <a:pathLst>
              <a:path w="36668" h="660018">
                <a:moveTo>
                  <a:pt x="36668" y="0"/>
                </a:moveTo>
                <a:lnTo>
                  <a:pt x="36668" y="0"/>
                </a:lnTo>
                <a:lnTo>
                  <a:pt x="36668" y="660018"/>
                </a:lnTo>
                <a:lnTo>
                  <a:pt x="36668" y="660018"/>
                </a:lnTo>
                <a:cubicBezTo>
                  <a:pt x="16430" y="660018"/>
                  <a:pt x="0" y="643588"/>
                  <a:pt x="0" y="623350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51A2FF"/>
          </a:solidFill>
          <a:ln/>
        </p:spPr>
      </p:sp>
      <p:sp>
        <p:nvSpPr>
          <p:cNvPr id="31" name="Text 28"/>
          <p:cNvSpPr/>
          <p:nvPr/>
        </p:nvSpPr>
        <p:spPr>
          <a:xfrm>
            <a:off x="6461627" y="1943386"/>
            <a:ext cx="5179308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dirty="0">
                <a:solidFill>
                  <a:srgbClr val="1447E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数据来源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6461627" y="2200060"/>
            <a:ext cx="5170141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从OpenDigger获取top_300优质项目，涵盖</a:t>
            </a:r>
            <a:r>
              <a:rPr lang="en-US" sz="1011" b="1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</a:t>
            </a:r>
            <a:r>
              <a:rPr lang="en-US" sz="1011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、</a:t>
            </a:r>
            <a:r>
              <a:rPr lang="en-US" sz="1011" b="1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前端</a:t>
            </a:r>
            <a:r>
              <a:rPr lang="en-US" sz="1011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、</a:t>
            </a:r>
            <a:r>
              <a:rPr lang="en-US" sz="1011" b="1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后端</a:t>
            </a:r>
            <a:r>
              <a:rPr lang="en-US" sz="1011" dirty="0">
                <a:solidFill>
                  <a:srgbClr val="155DF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等5+核心领域。</a:t>
            </a: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>
            <a:off x="6333290" y="2603405"/>
            <a:ext cx="5344313" cy="660018"/>
          </a:xfrm>
          <a:custGeom>
            <a:avLst/>
            <a:gdLst/>
            <a:ahLst/>
            <a:cxnLst/>
            <a:rect l="l" t="t" r="r" b="b"/>
            <a:pathLst>
              <a:path w="5344313" h="660018">
                <a:moveTo>
                  <a:pt x="36668" y="0"/>
                </a:moveTo>
                <a:lnTo>
                  <a:pt x="5234308" y="0"/>
                </a:lnTo>
                <a:cubicBezTo>
                  <a:pt x="5295062" y="0"/>
                  <a:pt x="5344313" y="49251"/>
                  <a:pt x="5344313" y="110005"/>
                </a:cubicBezTo>
                <a:lnTo>
                  <a:pt x="5344313" y="550013"/>
                </a:lnTo>
                <a:cubicBezTo>
                  <a:pt x="5344313" y="610767"/>
                  <a:pt x="5295062" y="660018"/>
                  <a:pt x="5234308" y="660018"/>
                </a:cubicBezTo>
                <a:lnTo>
                  <a:pt x="36668" y="660018"/>
                </a:lnTo>
                <a:cubicBezTo>
                  <a:pt x="16430" y="660018"/>
                  <a:pt x="0" y="643588"/>
                  <a:pt x="0" y="623350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FAF5FF"/>
          </a:solidFill>
          <a:ln/>
        </p:spPr>
      </p:sp>
      <p:sp>
        <p:nvSpPr>
          <p:cNvPr id="34" name="Shape 31"/>
          <p:cNvSpPr/>
          <p:nvPr/>
        </p:nvSpPr>
        <p:spPr>
          <a:xfrm>
            <a:off x="6333290" y="2603405"/>
            <a:ext cx="36668" cy="660018"/>
          </a:xfrm>
          <a:custGeom>
            <a:avLst/>
            <a:gdLst/>
            <a:ahLst/>
            <a:cxnLst/>
            <a:rect l="l" t="t" r="r" b="b"/>
            <a:pathLst>
              <a:path w="36668" h="660018">
                <a:moveTo>
                  <a:pt x="36668" y="0"/>
                </a:moveTo>
                <a:lnTo>
                  <a:pt x="36668" y="0"/>
                </a:lnTo>
                <a:lnTo>
                  <a:pt x="36668" y="660018"/>
                </a:lnTo>
                <a:lnTo>
                  <a:pt x="36668" y="660018"/>
                </a:lnTo>
                <a:cubicBezTo>
                  <a:pt x="16430" y="660018"/>
                  <a:pt x="0" y="643588"/>
                  <a:pt x="0" y="623350"/>
                </a:cubicBezTo>
                <a:lnTo>
                  <a:pt x="0" y="36668"/>
                </a:lnTo>
                <a:cubicBezTo>
                  <a:pt x="0" y="16430"/>
                  <a:pt x="16430" y="0"/>
                  <a:pt x="36668" y="0"/>
                </a:cubicBezTo>
                <a:close/>
              </a:path>
            </a:pathLst>
          </a:custGeom>
          <a:solidFill>
            <a:srgbClr val="C27AFF"/>
          </a:solidFill>
          <a:ln/>
        </p:spPr>
      </p:sp>
      <p:sp>
        <p:nvSpPr>
          <p:cNvPr id="35" name="Text 32"/>
          <p:cNvSpPr/>
          <p:nvPr/>
        </p:nvSpPr>
        <p:spPr>
          <a:xfrm>
            <a:off x="6461627" y="2713408"/>
            <a:ext cx="5179308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dirty="0">
                <a:solidFill>
                  <a:srgbClr val="8200D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核心优势</a:t>
            </a:r>
            <a:endParaRPr lang="en-US" sz="1600" dirty="0"/>
          </a:p>
        </p:txBody>
      </p:sp>
      <p:sp>
        <p:nvSpPr>
          <p:cNvPr id="36" name="Text 33"/>
          <p:cNvSpPr/>
          <p:nvPr/>
        </p:nvSpPr>
        <p:spPr>
          <a:xfrm>
            <a:off x="6461627" y="2970081"/>
            <a:ext cx="5170141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11" dirty="0">
                <a:solidFill>
                  <a:srgbClr val="9810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保证推荐项目质量，提供</a:t>
            </a:r>
            <a:r>
              <a:rPr lang="en-US" sz="1011" b="1" dirty="0">
                <a:solidFill>
                  <a:srgbClr val="9810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19类核心指标</a:t>
            </a:r>
            <a:r>
              <a:rPr lang="en-US" sz="1011" dirty="0">
                <a:solidFill>
                  <a:srgbClr val="9810FA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（活跃度、OpenRank、星数等）。</a:t>
            </a:r>
            <a:endParaRPr lang="en-US" sz="1600" dirty="0"/>
          </a:p>
        </p:txBody>
      </p:sp>
      <p:sp>
        <p:nvSpPr>
          <p:cNvPr id="37" name="Shape 34"/>
          <p:cNvSpPr/>
          <p:nvPr/>
        </p:nvSpPr>
        <p:spPr>
          <a:xfrm>
            <a:off x="6324123" y="3382592"/>
            <a:ext cx="5344313" cy="1485041"/>
          </a:xfrm>
          <a:custGeom>
            <a:avLst/>
            <a:gdLst/>
            <a:ahLst/>
            <a:cxnLst/>
            <a:rect l="l" t="t" r="r" b="b"/>
            <a:pathLst>
              <a:path w="5344313" h="1485041">
                <a:moveTo>
                  <a:pt x="109997" y="0"/>
                </a:moveTo>
                <a:lnTo>
                  <a:pt x="5234316" y="0"/>
                </a:lnTo>
                <a:cubicBezTo>
                  <a:pt x="5295065" y="0"/>
                  <a:pt x="5344313" y="49247"/>
                  <a:pt x="5344313" y="109997"/>
                </a:cubicBezTo>
                <a:lnTo>
                  <a:pt x="5344313" y="1375044"/>
                </a:lnTo>
                <a:cubicBezTo>
                  <a:pt x="5344313" y="1435793"/>
                  <a:pt x="5295065" y="1485041"/>
                  <a:pt x="5234316" y="1485041"/>
                </a:cubicBezTo>
                <a:lnTo>
                  <a:pt x="109997" y="1485041"/>
                </a:lnTo>
                <a:cubicBezTo>
                  <a:pt x="49247" y="1485041"/>
                  <a:pt x="0" y="1435793"/>
                  <a:pt x="0" y="1375044"/>
                </a:cubicBezTo>
                <a:lnTo>
                  <a:pt x="0" y="109997"/>
                </a:lnTo>
                <a:cubicBezTo>
                  <a:pt x="0" y="49247"/>
                  <a:pt x="49247" y="0"/>
                  <a:pt x="109997" y="0"/>
                </a:cubicBezTo>
                <a:close/>
              </a:path>
            </a:pathLst>
          </a:custGeom>
          <a:gradFill flip="none" rotWithShape="1">
            <a:gsLst>
              <a:gs pos="0">
                <a:srgbClr val="39A897">
                  <a:alpha val="10000"/>
                </a:srgbClr>
              </a:gs>
              <a:gs pos="100000">
                <a:srgbClr val="95B8C0">
                  <a:alpha val="10000"/>
                </a:srgbClr>
              </a:gs>
            </a:gsLst>
            <a:lin ang="2700000" scaled="1"/>
          </a:gradFill>
          <a:ln w="25400">
            <a:solidFill>
              <a:srgbClr val="39A897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8" name="Text 35"/>
          <p:cNvSpPr/>
          <p:nvPr/>
        </p:nvSpPr>
        <p:spPr>
          <a:xfrm>
            <a:off x="6443293" y="3501762"/>
            <a:ext cx="5179308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55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性能指标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6388291" y="3795104"/>
            <a:ext cx="2621738" cy="293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32" b="1" dirty="0">
                <a:solidFill>
                  <a:srgbClr val="39A897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&lt;3秒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6415792" y="4088445"/>
            <a:ext cx="2566737" cy="1466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66" dirty="0">
                <a:solidFill>
                  <a:srgbClr val="3A4F4C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平均响应时间</a:t>
            </a:r>
            <a:endParaRPr lang="en-US" sz="1600" dirty="0"/>
          </a:p>
        </p:txBody>
      </p:sp>
      <p:sp>
        <p:nvSpPr>
          <p:cNvPr id="41" name="Text 38"/>
          <p:cNvSpPr/>
          <p:nvPr/>
        </p:nvSpPr>
        <p:spPr>
          <a:xfrm>
            <a:off x="8977372" y="3795104"/>
            <a:ext cx="2621738" cy="293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32" b="1" dirty="0">
                <a:solidFill>
                  <a:srgbClr val="95B8C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85%+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9004873" y="4088445"/>
            <a:ext cx="2566737" cy="1466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66" dirty="0">
                <a:solidFill>
                  <a:srgbClr val="3A4F4C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匹配精准度</a:t>
            </a:r>
            <a:endParaRPr lang="en-US" sz="1600" dirty="0"/>
          </a:p>
        </p:txBody>
      </p:sp>
      <p:sp>
        <p:nvSpPr>
          <p:cNvPr id="43" name="Text 40"/>
          <p:cNvSpPr/>
          <p:nvPr/>
        </p:nvSpPr>
        <p:spPr>
          <a:xfrm>
            <a:off x="6388291" y="4308451"/>
            <a:ext cx="2621738" cy="293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32" b="1" dirty="0">
                <a:solidFill>
                  <a:srgbClr val="8FB3AC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99.9%</a:t>
            </a:r>
            <a:endParaRPr lang="en-US" sz="1600" dirty="0"/>
          </a:p>
        </p:txBody>
      </p:sp>
      <p:sp>
        <p:nvSpPr>
          <p:cNvPr id="44" name="Text 41"/>
          <p:cNvSpPr/>
          <p:nvPr/>
        </p:nvSpPr>
        <p:spPr>
          <a:xfrm>
            <a:off x="6415792" y="4601792"/>
            <a:ext cx="2566737" cy="1466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66" dirty="0">
                <a:solidFill>
                  <a:srgbClr val="3A4F4C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系统稳定性</a:t>
            </a:r>
            <a:endParaRPr lang="en-US" sz="1600" dirty="0"/>
          </a:p>
        </p:txBody>
      </p:sp>
      <p:sp>
        <p:nvSpPr>
          <p:cNvPr id="45" name="Text 42"/>
          <p:cNvSpPr/>
          <p:nvPr/>
        </p:nvSpPr>
        <p:spPr>
          <a:xfrm>
            <a:off x="8977372" y="4308451"/>
            <a:ext cx="2621738" cy="293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32" b="1" dirty="0">
                <a:solidFill>
                  <a:srgbClr val="39A897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5+</a:t>
            </a:r>
            <a:endParaRPr lang="en-US" sz="1600" dirty="0"/>
          </a:p>
        </p:txBody>
      </p:sp>
      <p:sp>
        <p:nvSpPr>
          <p:cNvPr id="46" name="Text 43"/>
          <p:cNvSpPr/>
          <p:nvPr/>
        </p:nvSpPr>
        <p:spPr>
          <a:xfrm>
            <a:off x="9004873" y="4601792"/>
            <a:ext cx="2566737" cy="14667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866" dirty="0">
                <a:solidFill>
                  <a:srgbClr val="3A4F4C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技术领域覆盖</a:t>
            </a:r>
            <a:endParaRPr lang="en-US" sz="1600" dirty="0"/>
          </a:p>
        </p:txBody>
      </p:sp>
      <p:sp>
        <p:nvSpPr>
          <p:cNvPr id="47" name="Shape 44"/>
          <p:cNvSpPr/>
          <p:nvPr/>
        </p:nvSpPr>
        <p:spPr>
          <a:xfrm>
            <a:off x="375844" y="5179313"/>
            <a:ext cx="11440313" cy="1668379"/>
          </a:xfrm>
          <a:custGeom>
            <a:avLst/>
            <a:gdLst/>
            <a:ahLst/>
            <a:cxnLst/>
            <a:rect l="l" t="t" r="r" b="b"/>
            <a:pathLst>
              <a:path w="11440313" h="1668379">
                <a:moveTo>
                  <a:pt x="146667" y="0"/>
                </a:moveTo>
                <a:lnTo>
                  <a:pt x="11293646" y="0"/>
                </a:lnTo>
                <a:cubicBezTo>
                  <a:pt x="11374648" y="0"/>
                  <a:pt x="11440313" y="65665"/>
                  <a:pt x="11440313" y="146667"/>
                </a:cubicBezTo>
                <a:lnTo>
                  <a:pt x="11440313" y="1521712"/>
                </a:lnTo>
                <a:cubicBezTo>
                  <a:pt x="11440313" y="1602714"/>
                  <a:pt x="11374648" y="1668379"/>
                  <a:pt x="11293646" y="1668379"/>
                </a:cubicBezTo>
                <a:lnTo>
                  <a:pt x="146667" y="1668379"/>
                </a:lnTo>
                <a:cubicBezTo>
                  <a:pt x="65719" y="1668379"/>
                  <a:pt x="0" y="1602660"/>
                  <a:pt x="0" y="1521712"/>
                </a:cubicBezTo>
                <a:lnTo>
                  <a:pt x="0" y="146667"/>
                </a:lnTo>
                <a:cubicBezTo>
                  <a:pt x="0" y="65719"/>
                  <a:pt x="65719" y="0"/>
                  <a:pt x="146667" y="0"/>
                </a:cubicBezTo>
                <a:close/>
              </a:path>
            </a:pathLst>
          </a:custGeom>
          <a:gradFill flip="none" rotWithShape="1">
            <a:gsLst>
              <a:gs pos="0">
                <a:srgbClr val="39A897">
                  <a:alpha val="10000"/>
                </a:srgbClr>
              </a:gs>
              <a:gs pos="100000">
                <a:srgbClr val="95B8C0">
                  <a:alpha val="10000"/>
                </a:srgbClr>
              </a:gs>
            </a:gsLst>
            <a:lin ang="2700000" scaled="1"/>
          </a:gradFill>
          <a:ln w="25400">
            <a:solidFill>
              <a:srgbClr val="39A897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8" name="Shape 45"/>
          <p:cNvSpPr/>
          <p:nvPr/>
        </p:nvSpPr>
        <p:spPr>
          <a:xfrm>
            <a:off x="559182" y="5371818"/>
            <a:ext cx="220006" cy="220006"/>
          </a:xfrm>
          <a:custGeom>
            <a:avLst/>
            <a:gdLst/>
            <a:ahLst/>
            <a:cxnLst/>
            <a:rect l="l" t="t" r="r" b="b"/>
            <a:pathLst>
              <a:path w="220006" h="220006">
                <a:moveTo>
                  <a:pt x="110003" y="0"/>
                </a:moveTo>
                <a:cubicBezTo>
                  <a:pt x="116320" y="0"/>
                  <a:pt x="122121" y="3481"/>
                  <a:pt x="125128" y="9024"/>
                </a:cubicBezTo>
                <a:lnTo>
                  <a:pt x="217943" y="180903"/>
                </a:lnTo>
                <a:cubicBezTo>
                  <a:pt x="220822" y="186232"/>
                  <a:pt x="220694" y="192677"/>
                  <a:pt x="217600" y="197877"/>
                </a:cubicBezTo>
                <a:cubicBezTo>
                  <a:pt x="214506" y="203076"/>
                  <a:pt x="208877" y="206256"/>
                  <a:pt x="202818" y="206256"/>
                </a:cubicBezTo>
                <a:lnTo>
                  <a:pt x="17188" y="206256"/>
                </a:lnTo>
                <a:cubicBezTo>
                  <a:pt x="11129" y="206256"/>
                  <a:pt x="5543" y="203076"/>
                  <a:pt x="2406" y="197877"/>
                </a:cubicBezTo>
                <a:cubicBezTo>
                  <a:pt x="-730" y="192677"/>
                  <a:pt x="-816" y="186232"/>
                  <a:pt x="2063" y="180903"/>
                </a:cubicBezTo>
                <a:lnTo>
                  <a:pt x="94878" y="9024"/>
                </a:lnTo>
                <a:cubicBezTo>
                  <a:pt x="97885" y="3481"/>
                  <a:pt x="103686" y="0"/>
                  <a:pt x="110003" y="0"/>
                </a:cubicBezTo>
                <a:close/>
                <a:moveTo>
                  <a:pt x="110003" y="72189"/>
                </a:moveTo>
                <a:cubicBezTo>
                  <a:pt x="104288" y="72189"/>
                  <a:pt x="99690" y="76787"/>
                  <a:pt x="99690" y="82502"/>
                </a:cubicBezTo>
                <a:lnTo>
                  <a:pt x="99690" y="130629"/>
                </a:lnTo>
                <a:cubicBezTo>
                  <a:pt x="99690" y="136344"/>
                  <a:pt x="104288" y="140941"/>
                  <a:pt x="110003" y="140941"/>
                </a:cubicBezTo>
                <a:cubicBezTo>
                  <a:pt x="115718" y="140941"/>
                  <a:pt x="120316" y="136344"/>
                  <a:pt x="120316" y="130629"/>
                </a:cubicBezTo>
                <a:lnTo>
                  <a:pt x="120316" y="82502"/>
                </a:lnTo>
                <a:cubicBezTo>
                  <a:pt x="120316" y="76787"/>
                  <a:pt x="115718" y="72189"/>
                  <a:pt x="110003" y="72189"/>
                </a:cubicBezTo>
                <a:close/>
                <a:moveTo>
                  <a:pt x="121476" y="165005"/>
                </a:moveTo>
                <a:cubicBezTo>
                  <a:pt x="121737" y="160746"/>
                  <a:pt x="119613" y="156694"/>
                  <a:pt x="115962" y="154486"/>
                </a:cubicBezTo>
                <a:cubicBezTo>
                  <a:pt x="112312" y="152278"/>
                  <a:pt x="107737" y="152278"/>
                  <a:pt x="104086" y="154486"/>
                </a:cubicBezTo>
                <a:cubicBezTo>
                  <a:pt x="100436" y="156694"/>
                  <a:pt x="98312" y="160746"/>
                  <a:pt x="98573" y="165005"/>
                </a:cubicBezTo>
                <a:cubicBezTo>
                  <a:pt x="98312" y="169263"/>
                  <a:pt x="100436" y="173315"/>
                  <a:pt x="104086" y="175523"/>
                </a:cubicBezTo>
                <a:cubicBezTo>
                  <a:pt x="107737" y="177731"/>
                  <a:pt x="112312" y="177731"/>
                  <a:pt x="115962" y="175523"/>
                </a:cubicBezTo>
                <a:cubicBezTo>
                  <a:pt x="119613" y="173315"/>
                  <a:pt x="121737" y="169263"/>
                  <a:pt x="121476" y="165005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49" name="Text 46"/>
          <p:cNvSpPr/>
          <p:nvPr/>
        </p:nvSpPr>
        <p:spPr>
          <a:xfrm>
            <a:off x="806689" y="5335150"/>
            <a:ext cx="10963633" cy="29334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32" b="1" dirty="0">
                <a:solidFill>
                  <a:srgbClr val="3A4F4C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问题解决</a:t>
            </a:r>
            <a:endParaRPr lang="en-US" sz="1600" dirty="0"/>
          </a:p>
        </p:txBody>
      </p:sp>
      <p:sp>
        <p:nvSpPr>
          <p:cNvPr id="50" name="Shape 47"/>
          <p:cNvSpPr/>
          <p:nvPr/>
        </p:nvSpPr>
        <p:spPr>
          <a:xfrm>
            <a:off x="531681" y="5738495"/>
            <a:ext cx="2695074" cy="953359"/>
          </a:xfrm>
          <a:custGeom>
            <a:avLst/>
            <a:gdLst/>
            <a:ahLst/>
            <a:cxnLst/>
            <a:rect l="l" t="t" r="r" b="b"/>
            <a:pathLst>
              <a:path w="2695074" h="953359">
                <a:moveTo>
                  <a:pt x="109999" y="0"/>
                </a:moveTo>
                <a:lnTo>
                  <a:pt x="2585075" y="0"/>
                </a:lnTo>
                <a:cubicBezTo>
                  <a:pt x="2645826" y="0"/>
                  <a:pt x="2695074" y="49248"/>
                  <a:pt x="2695074" y="109999"/>
                </a:cubicBezTo>
                <a:lnTo>
                  <a:pt x="2695074" y="843361"/>
                </a:lnTo>
                <a:cubicBezTo>
                  <a:pt x="2695074" y="904111"/>
                  <a:pt x="2645826" y="953359"/>
                  <a:pt x="2585075" y="953359"/>
                </a:cubicBezTo>
                <a:lnTo>
                  <a:pt x="109999" y="953359"/>
                </a:lnTo>
                <a:cubicBezTo>
                  <a:pt x="49248" y="953359"/>
                  <a:pt x="0" y="904111"/>
                  <a:pt x="0" y="843361"/>
                </a:cubicBezTo>
                <a:lnTo>
                  <a:pt x="0" y="109999"/>
                </a:lnTo>
                <a:cubicBezTo>
                  <a:pt x="0" y="49248"/>
                  <a:pt x="49248" y="0"/>
                  <a:pt x="10999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55002" dist="36668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51" name="Shape 48"/>
          <p:cNvSpPr/>
          <p:nvPr/>
        </p:nvSpPr>
        <p:spPr>
          <a:xfrm>
            <a:off x="1771220" y="5848498"/>
            <a:ext cx="220006" cy="220006"/>
          </a:xfrm>
          <a:custGeom>
            <a:avLst/>
            <a:gdLst/>
            <a:ahLst/>
            <a:cxnLst/>
            <a:rect l="l" t="t" r="r" b="b"/>
            <a:pathLst>
              <a:path w="220006" h="220006">
                <a:moveTo>
                  <a:pt x="28317" y="98186"/>
                </a:moveTo>
                <a:cubicBezTo>
                  <a:pt x="34032" y="58224"/>
                  <a:pt x="68451" y="27501"/>
                  <a:pt x="110003" y="27501"/>
                </a:cubicBezTo>
                <a:cubicBezTo>
                  <a:pt x="132777" y="27501"/>
                  <a:pt x="153403" y="36739"/>
                  <a:pt x="168356" y="51650"/>
                </a:cubicBezTo>
                <a:cubicBezTo>
                  <a:pt x="168442" y="51736"/>
                  <a:pt x="168528" y="51822"/>
                  <a:pt x="168614" y="51908"/>
                </a:cubicBezTo>
                <a:lnTo>
                  <a:pt x="171880" y="55002"/>
                </a:lnTo>
                <a:lnTo>
                  <a:pt x="151297" y="55002"/>
                </a:lnTo>
                <a:cubicBezTo>
                  <a:pt x="143691" y="55002"/>
                  <a:pt x="137547" y="61146"/>
                  <a:pt x="137547" y="68752"/>
                </a:cubicBezTo>
                <a:cubicBezTo>
                  <a:pt x="137547" y="76358"/>
                  <a:pt x="143691" y="82502"/>
                  <a:pt x="151297" y="82502"/>
                </a:cubicBezTo>
                <a:lnTo>
                  <a:pt x="206299" y="82502"/>
                </a:lnTo>
                <a:cubicBezTo>
                  <a:pt x="213904" y="82502"/>
                  <a:pt x="220049" y="76358"/>
                  <a:pt x="220049" y="68752"/>
                </a:cubicBezTo>
                <a:lnTo>
                  <a:pt x="220049" y="13750"/>
                </a:lnTo>
                <a:cubicBezTo>
                  <a:pt x="220049" y="6145"/>
                  <a:pt x="213904" y="0"/>
                  <a:pt x="206299" y="0"/>
                </a:cubicBezTo>
                <a:cubicBezTo>
                  <a:pt x="198693" y="0"/>
                  <a:pt x="192548" y="6145"/>
                  <a:pt x="192548" y="13750"/>
                </a:cubicBezTo>
                <a:lnTo>
                  <a:pt x="192548" y="36696"/>
                </a:lnTo>
                <a:lnTo>
                  <a:pt x="187693" y="32099"/>
                </a:lnTo>
                <a:cubicBezTo>
                  <a:pt x="167798" y="12289"/>
                  <a:pt x="140297" y="0"/>
                  <a:pt x="110003" y="0"/>
                </a:cubicBezTo>
                <a:cubicBezTo>
                  <a:pt x="54572" y="0"/>
                  <a:pt x="8723" y="40993"/>
                  <a:pt x="1117" y="94319"/>
                </a:cubicBezTo>
                <a:cubicBezTo>
                  <a:pt x="43" y="101839"/>
                  <a:pt x="5242" y="108800"/>
                  <a:pt x="12762" y="109874"/>
                </a:cubicBezTo>
                <a:cubicBezTo>
                  <a:pt x="20282" y="110948"/>
                  <a:pt x="27243" y="105706"/>
                  <a:pt x="28317" y="98229"/>
                </a:cubicBezTo>
                <a:close/>
                <a:moveTo>
                  <a:pt x="218889" y="125687"/>
                </a:moveTo>
                <a:cubicBezTo>
                  <a:pt x="219963" y="118167"/>
                  <a:pt x="214721" y="111206"/>
                  <a:pt x="207244" y="110132"/>
                </a:cubicBezTo>
                <a:cubicBezTo>
                  <a:pt x="199767" y="109058"/>
                  <a:pt x="192763" y="114300"/>
                  <a:pt x="191689" y="121777"/>
                </a:cubicBezTo>
                <a:cubicBezTo>
                  <a:pt x="185974" y="161739"/>
                  <a:pt x="151555" y="192462"/>
                  <a:pt x="110003" y="192462"/>
                </a:cubicBezTo>
                <a:cubicBezTo>
                  <a:pt x="87229" y="192462"/>
                  <a:pt x="66603" y="183224"/>
                  <a:pt x="51650" y="168313"/>
                </a:cubicBezTo>
                <a:cubicBezTo>
                  <a:pt x="51564" y="168227"/>
                  <a:pt x="51478" y="168141"/>
                  <a:pt x="51392" y="168055"/>
                </a:cubicBezTo>
                <a:lnTo>
                  <a:pt x="48126" y="164962"/>
                </a:lnTo>
                <a:lnTo>
                  <a:pt x="68709" y="164962"/>
                </a:lnTo>
                <a:cubicBezTo>
                  <a:pt x="76315" y="164962"/>
                  <a:pt x="82459" y="158817"/>
                  <a:pt x="82459" y="151211"/>
                </a:cubicBezTo>
                <a:cubicBezTo>
                  <a:pt x="82459" y="143605"/>
                  <a:pt x="76315" y="137461"/>
                  <a:pt x="68709" y="137461"/>
                </a:cubicBezTo>
                <a:lnTo>
                  <a:pt x="13750" y="137504"/>
                </a:lnTo>
                <a:cubicBezTo>
                  <a:pt x="10098" y="137504"/>
                  <a:pt x="6574" y="138965"/>
                  <a:pt x="3996" y="141586"/>
                </a:cubicBezTo>
                <a:cubicBezTo>
                  <a:pt x="1418" y="144207"/>
                  <a:pt x="-43" y="147688"/>
                  <a:pt x="0" y="151383"/>
                </a:cubicBezTo>
                <a:lnTo>
                  <a:pt x="430" y="205955"/>
                </a:lnTo>
                <a:cubicBezTo>
                  <a:pt x="473" y="213561"/>
                  <a:pt x="6703" y="219662"/>
                  <a:pt x="14309" y="219576"/>
                </a:cubicBezTo>
                <a:cubicBezTo>
                  <a:pt x="21915" y="219490"/>
                  <a:pt x="28016" y="213303"/>
                  <a:pt x="27930" y="205697"/>
                </a:cubicBezTo>
                <a:lnTo>
                  <a:pt x="27759" y="183568"/>
                </a:lnTo>
                <a:lnTo>
                  <a:pt x="32356" y="187907"/>
                </a:lnTo>
                <a:cubicBezTo>
                  <a:pt x="52251" y="207717"/>
                  <a:pt x="79709" y="220006"/>
                  <a:pt x="110003" y="220006"/>
                </a:cubicBezTo>
                <a:cubicBezTo>
                  <a:pt x="165434" y="220006"/>
                  <a:pt x="211283" y="179013"/>
                  <a:pt x="218889" y="125687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52" name="Text 49"/>
          <p:cNvSpPr/>
          <p:nvPr/>
        </p:nvSpPr>
        <p:spPr>
          <a:xfrm>
            <a:off x="605017" y="6141839"/>
            <a:ext cx="2548403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55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API限额问题</a:t>
            </a:r>
            <a:endParaRPr lang="en-US" sz="1600" dirty="0"/>
          </a:p>
        </p:txBody>
      </p:sp>
      <p:sp>
        <p:nvSpPr>
          <p:cNvPr id="53" name="Text 50"/>
          <p:cNvSpPr/>
          <p:nvPr/>
        </p:nvSpPr>
        <p:spPr>
          <a:xfrm>
            <a:off x="609600" y="6398513"/>
            <a:ext cx="2539236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1" dirty="0">
                <a:solidFill>
                  <a:srgbClr val="3A4F4C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本地缓存+Token认证，提升限额</a:t>
            </a:r>
            <a:endParaRPr lang="en-US" sz="1600" dirty="0"/>
          </a:p>
        </p:txBody>
      </p:sp>
      <p:sp>
        <p:nvSpPr>
          <p:cNvPr id="54" name="Shape 51"/>
          <p:cNvSpPr/>
          <p:nvPr/>
        </p:nvSpPr>
        <p:spPr>
          <a:xfrm>
            <a:off x="3340768" y="5738495"/>
            <a:ext cx="2695074" cy="953359"/>
          </a:xfrm>
          <a:custGeom>
            <a:avLst/>
            <a:gdLst/>
            <a:ahLst/>
            <a:cxnLst/>
            <a:rect l="l" t="t" r="r" b="b"/>
            <a:pathLst>
              <a:path w="2695074" h="953359">
                <a:moveTo>
                  <a:pt x="109999" y="0"/>
                </a:moveTo>
                <a:lnTo>
                  <a:pt x="2585075" y="0"/>
                </a:lnTo>
                <a:cubicBezTo>
                  <a:pt x="2645826" y="0"/>
                  <a:pt x="2695074" y="49248"/>
                  <a:pt x="2695074" y="109999"/>
                </a:cubicBezTo>
                <a:lnTo>
                  <a:pt x="2695074" y="843361"/>
                </a:lnTo>
                <a:cubicBezTo>
                  <a:pt x="2695074" y="904111"/>
                  <a:pt x="2645826" y="953359"/>
                  <a:pt x="2585075" y="953359"/>
                </a:cubicBezTo>
                <a:lnTo>
                  <a:pt x="109999" y="953359"/>
                </a:lnTo>
                <a:cubicBezTo>
                  <a:pt x="49248" y="953359"/>
                  <a:pt x="0" y="904111"/>
                  <a:pt x="0" y="843361"/>
                </a:cubicBezTo>
                <a:lnTo>
                  <a:pt x="0" y="109999"/>
                </a:lnTo>
                <a:cubicBezTo>
                  <a:pt x="0" y="49248"/>
                  <a:pt x="49248" y="0"/>
                  <a:pt x="10999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55002" dist="36668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5" name="Shape 52"/>
          <p:cNvSpPr/>
          <p:nvPr/>
        </p:nvSpPr>
        <p:spPr>
          <a:xfrm>
            <a:off x="4580308" y="5848498"/>
            <a:ext cx="220006" cy="220006"/>
          </a:xfrm>
          <a:custGeom>
            <a:avLst/>
            <a:gdLst/>
            <a:ahLst/>
            <a:cxnLst/>
            <a:rect l="l" t="t" r="r" b="b"/>
            <a:pathLst>
              <a:path w="220006" h="220006">
                <a:moveTo>
                  <a:pt x="123839" y="0"/>
                </a:moveTo>
                <a:cubicBezTo>
                  <a:pt x="123839" y="-7606"/>
                  <a:pt x="117695" y="-13750"/>
                  <a:pt x="110089" y="-13750"/>
                </a:cubicBezTo>
                <a:cubicBezTo>
                  <a:pt x="102483" y="-13750"/>
                  <a:pt x="96339" y="-7606"/>
                  <a:pt x="96339" y="0"/>
                </a:cubicBezTo>
                <a:lnTo>
                  <a:pt x="96339" y="26684"/>
                </a:lnTo>
                <a:lnTo>
                  <a:pt x="89893" y="20239"/>
                </a:lnTo>
                <a:cubicBezTo>
                  <a:pt x="85854" y="16200"/>
                  <a:pt x="79322" y="16200"/>
                  <a:pt x="75326" y="20239"/>
                </a:cubicBezTo>
                <a:cubicBezTo>
                  <a:pt x="71330" y="24278"/>
                  <a:pt x="71287" y="30809"/>
                  <a:pt x="75326" y="34806"/>
                </a:cubicBezTo>
                <a:lnTo>
                  <a:pt x="96382" y="55861"/>
                </a:lnTo>
                <a:lnTo>
                  <a:pt x="96382" y="86198"/>
                </a:lnTo>
                <a:lnTo>
                  <a:pt x="70084" y="71029"/>
                </a:lnTo>
                <a:lnTo>
                  <a:pt x="62392" y="42282"/>
                </a:lnTo>
                <a:cubicBezTo>
                  <a:pt x="60931" y="36782"/>
                  <a:pt x="55259" y="33517"/>
                  <a:pt x="49759" y="34978"/>
                </a:cubicBezTo>
                <a:cubicBezTo>
                  <a:pt x="44259" y="36438"/>
                  <a:pt x="40950" y="42111"/>
                  <a:pt x="42411" y="47611"/>
                </a:cubicBezTo>
                <a:lnTo>
                  <a:pt x="44775" y="56420"/>
                </a:lnTo>
                <a:lnTo>
                  <a:pt x="21700" y="43099"/>
                </a:lnTo>
                <a:cubicBezTo>
                  <a:pt x="15125" y="39317"/>
                  <a:pt x="6703" y="41552"/>
                  <a:pt x="2922" y="48126"/>
                </a:cubicBezTo>
                <a:cubicBezTo>
                  <a:pt x="-859" y="54701"/>
                  <a:pt x="1375" y="63123"/>
                  <a:pt x="7949" y="66904"/>
                </a:cubicBezTo>
                <a:lnTo>
                  <a:pt x="31024" y="80225"/>
                </a:lnTo>
                <a:lnTo>
                  <a:pt x="22215" y="82588"/>
                </a:lnTo>
                <a:cubicBezTo>
                  <a:pt x="16715" y="84049"/>
                  <a:pt x="13450" y="89721"/>
                  <a:pt x="14911" y="95221"/>
                </a:cubicBezTo>
                <a:cubicBezTo>
                  <a:pt x="16372" y="100722"/>
                  <a:pt x="22044" y="103987"/>
                  <a:pt x="27544" y="102526"/>
                </a:cubicBezTo>
                <a:lnTo>
                  <a:pt x="56291" y="94835"/>
                </a:lnTo>
                <a:lnTo>
                  <a:pt x="82588" y="110003"/>
                </a:lnTo>
                <a:lnTo>
                  <a:pt x="56291" y="125171"/>
                </a:lnTo>
                <a:lnTo>
                  <a:pt x="27544" y="117480"/>
                </a:lnTo>
                <a:cubicBezTo>
                  <a:pt x="22044" y="116019"/>
                  <a:pt x="16372" y="119285"/>
                  <a:pt x="14911" y="124785"/>
                </a:cubicBezTo>
                <a:cubicBezTo>
                  <a:pt x="13450" y="130285"/>
                  <a:pt x="16715" y="135957"/>
                  <a:pt x="22215" y="137418"/>
                </a:cubicBezTo>
                <a:lnTo>
                  <a:pt x="31024" y="139781"/>
                </a:lnTo>
                <a:lnTo>
                  <a:pt x="7949" y="153102"/>
                </a:lnTo>
                <a:cubicBezTo>
                  <a:pt x="1375" y="156883"/>
                  <a:pt x="-859" y="165305"/>
                  <a:pt x="2922" y="171880"/>
                </a:cubicBezTo>
                <a:cubicBezTo>
                  <a:pt x="6703" y="178454"/>
                  <a:pt x="15125" y="180732"/>
                  <a:pt x="21700" y="176907"/>
                </a:cubicBezTo>
                <a:lnTo>
                  <a:pt x="44775" y="163587"/>
                </a:lnTo>
                <a:lnTo>
                  <a:pt x="42411" y="172395"/>
                </a:lnTo>
                <a:cubicBezTo>
                  <a:pt x="40950" y="177895"/>
                  <a:pt x="44216" y="183568"/>
                  <a:pt x="49716" y="185028"/>
                </a:cubicBezTo>
                <a:cubicBezTo>
                  <a:pt x="55216" y="186489"/>
                  <a:pt x="60888" y="183224"/>
                  <a:pt x="62349" y="177724"/>
                </a:cubicBezTo>
                <a:lnTo>
                  <a:pt x="70041" y="148977"/>
                </a:lnTo>
                <a:lnTo>
                  <a:pt x="96339" y="133808"/>
                </a:lnTo>
                <a:lnTo>
                  <a:pt x="96339" y="164145"/>
                </a:lnTo>
                <a:lnTo>
                  <a:pt x="75283" y="185200"/>
                </a:lnTo>
                <a:cubicBezTo>
                  <a:pt x="71244" y="189240"/>
                  <a:pt x="71244" y="195771"/>
                  <a:pt x="75283" y="199767"/>
                </a:cubicBezTo>
                <a:cubicBezTo>
                  <a:pt x="79322" y="203763"/>
                  <a:pt x="85854" y="203806"/>
                  <a:pt x="89850" y="199767"/>
                </a:cubicBezTo>
                <a:lnTo>
                  <a:pt x="96296" y="193322"/>
                </a:lnTo>
                <a:lnTo>
                  <a:pt x="96296" y="220006"/>
                </a:lnTo>
                <a:cubicBezTo>
                  <a:pt x="96296" y="227612"/>
                  <a:pt x="102440" y="233756"/>
                  <a:pt x="110046" y="233756"/>
                </a:cubicBezTo>
                <a:cubicBezTo>
                  <a:pt x="117652" y="233756"/>
                  <a:pt x="123796" y="227612"/>
                  <a:pt x="123796" y="220006"/>
                </a:cubicBezTo>
                <a:lnTo>
                  <a:pt x="123796" y="193322"/>
                </a:lnTo>
                <a:lnTo>
                  <a:pt x="130242" y="199767"/>
                </a:lnTo>
                <a:cubicBezTo>
                  <a:pt x="134281" y="203806"/>
                  <a:pt x="140812" y="203806"/>
                  <a:pt x="144809" y="199767"/>
                </a:cubicBezTo>
                <a:cubicBezTo>
                  <a:pt x="148805" y="195728"/>
                  <a:pt x="148848" y="189197"/>
                  <a:pt x="144809" y="185200"/>
                </a:cubicBezTo>
                <a:lnTo>
                  <a:pt x="123753" y="164145"/>
                </a:lnTo>
                <a:lnTo>
                  <a:pt x="123753" y="133808"/>
                </a:lnTo>
                <a:lnTo>
                  <a:pt x="150051" y="148977"/>
                </a:lnTo>
                <a:lnTo>
                  <a:pt x="157743" y="177724"/>
                </a:lnTo>
                <a:cubicBezTo>
                  <a:pt x="159204" y="183224"/>
                  <a:pt x="164876" y="186489"/>
                  <a:pt x="170376" y="185028"/>
                </a:cubicBezTo>
                <a:cubicBezTo>
                  <a:pt x="175876" y="183568"/>
                  <a:pt x="179142" y="177895"/>
                  <a:pt x="177681" y="172395"/>
                </a:cubicBezTo>
                <a:lnTo>
                  <a:pt x="175317" y="163587"/>
                </a:lnTo>
                <a:lnTo>
                  <a:pt x="198392" y="176907"/>
                </a:lnTo>
                <a:cubicBezTo>
                  <a:pt x="204967" y="180689"/>
                  <a:pt x="213389" y="178454"/>
                  <a:pt x="217170" y="171880"/>
                </a:cubicBezTo>
                <a:cubicBezTo>
                  <a:pt x="220951" y="165305"/>
                  <a:pt x="218717" y="156883"/>
                  <a:pt x="212143" y="153102"/>
                </a:cubicBezTo>
                <a:lnTo>
                  <a:pt x="189068" y="139781"/>
                </a:lnTo>
                <a:lnTo>
                  <a:pt x="197877" y="137418"/>
                </a:lnTo>
                <a:cubicBezTo>
                  <a:pt x="203377" y="135957"/>
                  <a:pt x="206642" y="130285"/>
                  <a:pt x="205181" y="124785"/>
                </a:cubicBezTo>
                <a:cubicBezTo>
                  <a:pt x="203720" y="119285"/>
                  <a:pt x="198048" y="116019"/>
                  <a:pt x="192548" y="117480"/>
                </a:cubicBezTo>
                <a:lnTo>
                  <a:pt x="163801" y="125171"/>
                </a:lnTo>
                <a:lnTo>
                  <a:pt x="137504" y="110003"/>
                </a:lnTo>
                <a:lnTo>
                  <a:pt x="163801" y="94835"/>
                </a:lnTo>
                <a:lnTo>
                  <a:pt x="192548" y="102526"/>
                </a:lnTo>
                <a:cubicBezTo>
                  <a:pt x="198048" y="103987"/>
                  <a:pt x="203720" y="100722"/>
                  <a:pt x="205181" y="95221"/>
                </a:cubicBezTo>
                <a:cubicBezTo>
                  <a:pt x="206642" y="89721"/>
                  <a:pt x="203377" y="84049"/>
                  <a:pt x="197877" y="82588"/>
                </a:cubicBezTo>
                <a:lnTo>
                  <a:pt x="189068" y="80225"/>
                </a:lnTo>
                <a:lnTo>
                  <a:pt x="212143" y="66904"/>
                </a:lnTo>
                <a:cubicBezTo>
                  <a:pt x="218717" y="63123"/>
                  <a:pt x="220994" y="54701"/>
                  <a:pt x="217170" y="48126"/>
                </a:cubicBezTo>
                <a:cubicBezTo>
                  <a:pt x="213346" y="41552"/>
                  <a:pt x="204967" y="39317"/>
                  <a:pt x="198392" y="43099"/>
                </a:cubicBezTo>
                <a:lnTo>
                  <a:pt x="175317" y="56420"/>
                </a:lnTo>
                <a:lnTo>
                  <a:pt x="177681" y="47611"/>
                </a:lnTo>
                <a:cubicBezTo>
                  <a:pt x="179142" y="42111"/>
                  <a:pt x="175876" y="36438"/>
                  <a:pt x="170376" y="34978"/>
                </a:cubicBezTo>
                <a:cubicBezTo>
                  <a:pt x="164876" y="33517"/>
                  <a:pt x="159204" y="36782"/>
                  <a:pt x="157743" y="42282"/>
                </a:cubicBezTo>
                <a:lnTo>
                  <a:pt x="150051" y="71029"/>
                </a:lnTo>
                <a:lnTo>
                  <a:pt x="123753" y="86198"/>
                </a:lnTo>
                <a:lnTo>
                  <a:pt x="123753" y="55861"/>
                </a:lnTo>
                <a:lnTo>
                  <a:pt x="144809" y="34806"/>
                </a:lnTo>
                <a:cubicBezTo>
                  <a:pt x="148848" y="30766"/>
                  <a:pt x="148848" y="24235"/>
                  <a:pt x="144809" y="20239"/>
                </a:cubicBezTo>
                <a:cubicBezTo>
                  <a:pt x="140769" y="16243"/>
                  <a:pt x="134238" y="16200"/>
                  <a:pt x="130242" y="20239"/>
                </a:cubicBezTo>
                <a:lnTo>
                  <a:pt x="123796" y="26684"/>
                </a:lnTo>
                <a:lnTo>
                  <a:pt x="123796" y="0"/>
                </a:lnTo>
                <a:close/>
              </a:path>
            </a:pathLst>
          </a:custGeom>
          <a:solidFill>
            <a:srgbClr val="95B8C0"/>
          </a:solidFill>
          <a:ln/>
        </p:spPr>
      </p:sp>
      <p:sp>
        <p:nvSpPr>
          <p:cNvPr id="56" name="Text 53"/>
          <p:cNvSpPr/>
          <p:nvPr/>
        </p:nvSpPr>
        <p:spPr>
          <a:xfrm>
            <a:off x="3414104" y="6141839"/>
            <a:ext cx="2548403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55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冷启动问题</a:t>
            </a:r>
            <a:endParaRPr lang="en-US" sz="1600" dirty="0"/>
          </a:p>
        </p:txBody>
      </p:sp>
      <p:sp>
        <p:nvSpPr>
          <p:cNvPr id="57" name="Text 54"/>
          <p:cNvSpPr/>
          <p:nvPr/>
        </p:nvSpPr>
        <p:spPr>
          <a:xfrm>
            <a:off x="3418687" y="6398513"/>
            <a:ext cx="2539236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1" dirty="0">
                <a:solidFill>
                  <a:srgbClr val="3A4F4C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用户名哈希生成偏好，解决无仓库用户</a:t>
            </a:r>
            <a:endParaRPr lang="en-US" sz="1600" dirty="0"/>
          </a:p>
        </p:txBody>
      </p:sp>
      <p:sp>
        <p:nvSpPr>
          <p:cNvPr id="58" name="Shape 55"/>
          <p:cNvSpPr/>
          <p:nvPr/>
        </p:nvSpPr>
        <p:spPr>
          <a:xfrm>
            <a:off x="6149951" y="5738495"/>
            <a:ext cx="2695074" cy="953359"/>
          </a:xfrm>
          <a:custGeom>
            <a:avLst/>
            <a:gdLst/>
            <a:ahLst/>
            <a:cxnLst/>
            <a:rect l="l" t="t" r="r" b="b"/>
            <a:pathLst>
              <a:path w="2695074" h="953359">
                <a:moveTo>
                  <a:pt x="109999" y="0"/>
                </a:moveTo>
                <a:lnTo>
                  <a:pt x="2585075" y="0"/>
                </a:lnTo>
                <a:cubicBezTo>
                  <a:pt x="2645826" y="0"/>
                  <a:pt x="2695074" y="49248"/>
                  <a:pt x="2695074" y="109999"/>
                </a:cubicBezTo>
                <a:lnTo>
                  <a:pt x="2695074" y="843361"/>
                </a:lnTo>
                <a:cubicBezTo>
                  <a:pt x="2695074" y="904111"/>
                  <a:pt x="2645826" y="953359"/>
                  <a:pt x="2585075" y="953359"/>
                </a:cubicBezTo>
                <a:lnTo>
                  <a:pt x="109999" y="953359"/>
                </a:lnTo>
                <a:cubicBezTo>
                  <a:pt x="49248" y="953359"/>
                  <a:pt x="0" y="904111"/>
                  <a:pt x="0" y="843361"/>
                </a:cubicBezTo>
                <a:lnTo>
                  <a:pt x="0" y="109999"/>
                </a:lnTo>
                <a:cubicBezTo>
                  <a:pt x="0" y="49248"/>
                  <a:pt x="49248" y="0"/>
                  <a:pt x="10999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55002" dist="36668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59" name="Shape 56"/>
          <p:cNvSpPr/>
          <p:nvPr/>
        </p:nvSpPr>
        <p:spPr>
          <a:xfrm>
            <a:off x="7389490" y="5848498"/>
            <a:ext cx="220006" cy="220006"/>
          </a:xfrm>
          <a:custGeom>
            <a:avLst/>
            <a:gdLst/>
            <a:ahLst/>
            <a:cxnLst/>
            <a:rect l="l" t="t" r="r" b="b"/>
            <a:pathLst>
              <a:path w="220006" h="220006">
                <a:moveTo>
                  <a:pt x="13750" y="13750"/>
                </a:moveTo>
                <a:cubicBezTo>
                  <a:pt x="21356" y="13750"/>
                  <a:pt x="27501" y="19895"/>
                  <a:pt x="27501" y="27501"/>
                </a:cubicBezTo>
                <a:lnTo>
                  <a:pt x="27501" y="171880"/>
                </a:lnTo>
                <a:cubicBezTo>
                  <a:pt x="27501" y="175661"/>
                  <a:pt x="30595" y="178755"/>
                  <a:pt x="34376" y="178755"/>
                </a:cubicBezTo>
                <a:lnTo>
                  <a:pt x="206256" y="178755"/>
                </a:lnTo>
                <a:cubicBezTo>
                  <a:pt x="213861" y="178755"/>
                  <a:pt x="220006" y="184900"/>
                  <a:pt x="220006" y="192505"/>
                </a:cubicBezTo>
                <a:cubicBezTo>
                  <a:pt x="220006" y="200111"/>
                  <a:pt x="213861" y="206256"/>
                  <a:pt x="206256" y="206256"/>
                </a:cubicBezTo>
                <a:lnTo>
                  <a:pt x="34376" y="206256"/>
                </a:lnTo>
                <a:cubicBezTo>
                  <a:pt x="15383" y="206256"/>
                  <a:pt x="0" y="190872"/>
                  <a:pt x="0" y="171880"/>
                </a:cubicBezTo>
                <a:lnTo>
                  <a:pt x="0" y="27501"/>
                </a:lnTo>
                <a:cubicBezTo>
                  <a:pt x="0" y="19895"/>
                  <a:pt x="6145" y="13750"/>
                  <a:pt x="13750" y="13750"/>
                </a:cubicBezTo>
                <a:close/>
                <a:moveTo>
                  <a:pt x="55002" y="41251"/>
                </a:moveTo>
                <a:cubicBezTo>
                  <a:pt x="55002" y="33645"/>
                  <a:pt x="61146" y="27501"/>
                  <a:pt x="68752" y="27501"/>
                </a:cubicBezTo>
                <a:lnTo>
                  <a:pt x="151254" y="27501"/>
                </a:lnTo>
                <a:cubicBezTo>
                  <a:pt x="158860" y="27501"/>
                  <a:pt x="165005" y="33645"/>
                  <a:pt x="165005" y="41251"/>
                </a:cubicBezTo>
                <a:cubicBezTo>
                  <a:pt x="165005" y="48857"/>
                  <a:pt x="158860" y="55002"/>
                  <a:pt x="151254" y="55002"/>
                </a:cubicBezTo>
                <a:lnTo>
                  <a:pt x="68752" y="55002"/>
                </a:lnTo>
                <a:cubicBezTo>
                  <a:pt x="61146" y="55002"/>
                  <a:pt x="55002" y="48857"/>
                  <a:pt x="55002" y="41251"/>
                </a:cubicBezTo>
                <a:close/>
                <a:moveTo>
                  <a:pt x="68752" y="75627"/>
                </a:moveTo>
                <a:lnTo>
                  <a:pt x="123753" y="75627"/>
                </a:lnTo>
                <a:cubicBezTo>
                  <a:pt x="131359" y="75627"/>
                  <a:pt x="137504" y="81772"/>
                  <a:pt x="137504" y="89377"/>
                </a:cubicBezTo>
                <a:cubicBezTo>
                  <a:pt x="137504" y="96983"/>
                  <a:pt x="131359" y="103128"/>
                  <a:pt x="123753" y="103128"/>
                </a:cubicBezTo>
                <a:lnTo>
                  <a:pt x="68752" y="103128"/>
                </a:lnTo>
                <a:cubicBezTo>
                  <a:pt x="61146" y="103128"/>
                  <a:pt x="55002" y="96983"/>
                  <a:pt x="55002" y="89377"/>
                </a:cubicBezTo>
                <a:cubicBezTo>
                  <a:pt x="55002" y="81772"/>
                  <a:pt x="61146" y="75627"/>
                  <a:pt x="68752" y="75627"/>
                </a:cubicBezTo>
                <a:close/>
                <a:moveTo>
                  <a:pt x="68752" y="123753"/>
                </a:moveTo>
                <a:lnTo>
                  <a:pt x="178755" y="123753"/>
                </a:lnTo>
                <a:cubicBezTo>
                  <a:pt x="186361" y="123753"/>
                  <a:pt x="192505" y="129898"/>
                  <a:pt x="192505" y="137504"/>
                </a:cubicBezTo>
                <a:cubicBezTo>
                  <a:pt x="192505" y="145109"/>
                  <a:pt x="186361" y="151254"/>
                  <a:pt x="178755" y="151254"/>
                </a:cubicBezTo>
                <a:lnTo>
                  <a:pt x="68752" y="151254"/>
                </a:lnTo>
                <a:cubicBezTo>
                  <a:pt x="61146" y="151254"/>
                  <a:pt x="55002" y="145109"/>
                  <a:pt x="55002" y="137504"/>
                </a:cubicBezTo>
                <a:cubicBezTo>
                  <a:pt x="55002" y="129898"/>
                  <a:pt x="61146" y="123753"/>
                  <a:pt x="68752" y="123753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60" name="Text 57"/>
          <p:cNvSpPr/>
          <p:nvPr/>
        </p:nvSpPr>
        <p:spPr>
          <a:xfrm>
            <a:off x="6223287" y="6141839"/>
            <a:ext cx="2548403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55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指标缺失问题</a:t>
            </a:r>
            <a:endParaRPr lang="en-US" sz="1600" dirty="0"/>
          </a:p>
        </p:txBody>
      </p:sp>
      <p:sp>
        <p:nvSpPr>
          <p:cNvPr id="61" name="Text 58"/>
          <p:cNvSpPr/>
          <p:nvPr/>
        </p:nvSpPr>
        <p:spPr>
          <a:xfrm>
            <a:off x="6227870" y="6398513"/>
            <a:ext cx="2539236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1" dirty="0">
                <a:solidFill>
                  <a:srgbClr val="3A4F4C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缺省值填充，避免运行失败</a:t>
            </a:r>
            <a:endParaRPr lang="en-US" sz="1600" dirty="0"/>
          </a:p>
        </p:txBody>
      </p:sp>
      <p:sp>
        <p:nvSpPr>
          <p:cNvPr id="62" name="Shape 59"/>
          <p:cNvSpPr/>
          <p:nvPr/>
        </p:nvSpPr>
        <p:spPr>
          <a:xfrm>
            <a:off x="8959039" y="5738495"/>
            <a:ext cx="2695074" cy="953359"/>
          </a:xfrm>
          <a:custGeom>
            <a:avLst/>
            <a:gdLst/>
            <a:ahLst/>
            <a:cxnLst/>
            <a:rect l="l" t="t" r="r" b="b"/>
            <a:pathLst>
              <a:path w="2695074" h="953359">
                <a:moveTo>
                  <a:pt x="109999" y="0"/>
                </a:moveTo>
                <a:lnTo>
                  <a:pt x="2585075" y="0"/>
                </a:lnTo>
                <a:cubicBezTo>
                  <a:pt x="2645826" y="0"/>
                  <a:pt x="2695074" y="49248"/>
                  <a:pt x="2695074" y="109999"/>
                </a:cubicBezTo>
                <a:lnTo>
                  <a:pt x="2695074" y="843361"/>
                </a:lnTo>
                <a:cubicBezTo>
                  <a:pt x="2695074" y="904111"/>
                  <a:pt x="2645826" y="953359"/>
                  <a:pt x="2585075" y="953359"/>
                </a:cubicBezTo>
                <a:lnTo>
                  <a:pt x="109999" y="953359"/>
                </a:lnTo>
                <a:cubicBezTo>
                  <a:pt x="49248" y="953359"/>
                  <a:pt x="0" y="904111"/>
                  <a:pt x="0" y="843361"/>
                </a:cubicBezTo>
                <a:lnTo>
                  <a:pt x="0" y="109999"/>
                </a:lnTo>
                <a:cubicBezTo>
                  <a:pt x="0" y="49248"/>
                  <a:pt x="49248" y="0"/>
                  <a:pt x="10999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55002" dist="36668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63" name="Shape 60"/>
          <p:cNvSpPr/>
          <p:nvPr/>
        </p:nvSpPr>
        <p:spPr>
          <a:xfrm>
            <a:off x="10198578" y="5848498"/>
            <a:ext cx="220006" cy="220006"/>
          </a:xfrm>
          <a:custGeom>
            <a:avLst/>
            <a:gdLst/>
            <a:ahLst/>
            <a:cxnLst/>
            <a:rect l="l" t="t" r="r" b="b"/>
            <a:pathLst>
              <a:path w="220006" h="220006">
                <a:moveTo>
                  <a:pt x="110003" y="0"/>
                </a:moveTo>
                <a:cubicBezTo>
                  <a:pt x="111980" y="0"/>
                  <a:pt x="113956" y="430"/>
                  <a:pt x="115761" y="1246"/>
                </a:cubicBezTo>
                <a:lnTo>
                  <a:pt x="196716" y="35579"/>
                </a:lnTo>
                <a:cubicBezTo>
                  <a:pt x="206170" y="39575"/>
                  <a:pt x="213217" y="48900"/>
                  <a:pt x="213174" y="60158"/>
                </a:cubicBezTo>
                <a:cubicBezTo>
                  <a:pt x="212959" y="102784"/>
                  <a:pt x="195427" y="180774"/>
                  <a:pt x="121390" y="216225"/>
                </a:cubicBezTo>
                <a:cubicBezTo>
                  <a:pt x="114214" y="219662"/>
                  <a:pt x="105878" y="219662"/>
                  <a:pt x="98702" y="216225"/>
                </a:cubicBezTo>
                <a:cubicBezTo>
                  <a:pt x="24622" y="180774"/>
                  <a:pt x="7133" y="102784"/>
                  <a:pt x="6918" y="60158"/>
                </a:cubicBezTo>
                <a:cubicBezTo>
                  <a:pt x="6875" y="48900"/>
                  <a:pt x="13922" y="39575"/>
                  <a:pt x="23376" y="35579"/>
                </a:cubicBezTo>
                <a:lnTo>
                  <a:pt x="104288" y="1246"/>
                </a:lnTo>
                <a:cubicBezTo>
                  <a:pt x="106093" y="430"/>
                  <a:pt x="108026" y="0"/>
                  <a:pt x="110003" y="0"/>
                </a:cubicBezTo>
                <a:close/>
                <a:moveTo>
                  <a:pt x="110003" y="28704"/>
                </a:moveTo>
                <a:lnTo>
                  <a:pt x="110003" y="191173"/>
                </a:lnTo>
                <a:cubicBezTo>
                  <a:pt x="169302" y="162469"/>
                  <a:pt x="185243" y="98874"/>
                  <a:pt x="185630" y="60802"/>
                </a:cubicBezTo>
                <a:lnTo>
                  <a:pt x="110003" y="28747"/>
                </a:lnTo>
                <a:lnTo>
                  <a:pt x="110003" y="28747"/>
                </a:ln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64" name="Text 61"/>
          <p:cNvSpPr/>
          <p:nvPr/>
        </p:nvSpPr>
        <p:spPr>
          <a:xfrm>
            <a:off x="9032374" y="6141839"/>
            <a:ext cx="2548403" cy="22000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155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运行失败问题</a:t>
            </a:r>
            <a:endParaRPr lang="en-US" sz="1600" dirty="0"/>
          </a:p>
        </p:txBody>
      </p:sp>
      <p:sp>
        <p:nvSpPr>
          <p:cNvPr id="65" name="Text 62"/>
          <p:cNvSpPr/>
          <p:nvPr/>
        </p:nvSpPr>
        <p:spPr>
          <a:xfrm>
            <a:off x="9036957" y="6398513"/>
            <a:ext cx="2539236" cy="18333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11" dirty="0">
                <a:solidFill>
                  <a:srgbClr val="3A4F4C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全程异常捕获+鲁棒设计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6:17:05-d2t9p0dnfo2stf9dj890.jpg"/>
          <p:cNvPicPr>
            <a:picLocks noChangeAspect="1"/>
          </p:cNvPicPr>
          <p:nvPr/>
        </p:nvPicPr>
        <p:blipFill>
          <a:blip r:embed="rId3"/>
          <a:srcRect b="2016"/>
          <a:stretch/>
        </p:blipFill>
        <p:spPr>
          <a:xfrm>
            <a:off x="-183515" y="-146050"/>
            <a:ext cx="12633325" cy="70231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371707" y="408878"/>
            <a:ext cx="520390" cy="520390"/>
          </a:xfrm>
          <a:custGeom>
            <a:avLst/>
            <a:gdLst/>
            <a:ahLst/>
            <a:cxnLst/>
            <a:rect l="l" t="t" r="r" b="b"/>
            <a:pathLst>
              <a:path w="520390" h="520390">
                <a:moveTo>
                  <a:pt x="111514" y="0"/>
                </a:moveTo>
                <a:lnTo>
                  <a:pt x="408876" y="0"/>
                </a:lnTo>
                <a:cubicBezTo>
                  <a:pt x="470464" y="0"/>
                  <a:pt x="520390" y="49927"/>
                  <a:pt x="520390" y="111514"/>
                </a:cubicBezTo>
                <a:lnTo>
                  <a:pt x="520390" y="408876"/>
                </a:lnTo>
                <a:cubicBezTo>
                  <a:pt x="520390" y="470464"/>
                  <a:pt x="470464" y="520390"/>
                  <a:pt x="408876" y="520390"/>
                </a:cubicBezTo>
                <a:lnTo>
                  <a:pt x="111514" y="520390"/>
                </a:lnTo>
                <a:cubicBezTo>
                  <a:pt x="49927" y="520390"/>
                  <a:pt x="0" y="470464"/>
                  <a:pt x="0" y="408876"/>
                </a:cubicBezTo>
                <a:lnTo>
                  <a:pt x="0" y="111514"/>
                </a:lnTo>
                <a:cubicBezTo>
                  <a:pt x="0" y="49968"/>
                  <a:pt x="49968" y="0"/>
                  <a:pt x="111514" y="0"/>
                </a:cubicBezTo>
                <a:close/>
              </a:path>
            </a:pathLst>
          </a:custGeom>
          <a:gradFill flip="none" rotWithShape="1">
            <a:gsLst>
              <a:gs pos="0">
                <a:srgbClr val="8FB3AC"/>
              </a:gs>
              <a:gs pos="100000">
                <a:srgbClr val="39A897"/>
              </a:gs>
            </a:gsLst>
            <a:lin ang="2700000" scaled="1"/>
          </a:gradFill>
          <a:ln/>
          <a:effectLst>
            <a:outerShdw blurRad="139390" dist="92927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" name="Text 1"/>
          <p:cNvSpPr/>
          <p:nvPr/>
        </p:nvSpPr>
        <p:spPr>
          <a:xfrm>
            <a:off x="500256" y="520390"/>
            <a:ext cx="371707" cy="297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56" b="1" dirty="0">
                <a:solidFill>
                  <a:srgbClr val="FFFFFF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07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040780" y="371707"/>
            <a:ext cx="1737732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b="1" kern="0" spc="102" dirty="0">
                <a:solidFill>
                  <a:srgbClr val="39A89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SUMMARY &amp; OUTLOOK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040780" y="594732"/>
            <a:ext cx="1839951" cy="37170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34" b="1" dirty="0">
                <a:solidFill>
                  <a:srgbClr val="3A4F4C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总结与展望</a:t>
            </a: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371707" y="1189463"/>
            <a:ext cx="5649951" cy="1951463"/>
          </a:xfrm>
          <a:custGeom>
            <a:avLst/>
            <a:gdLst/>
            <a:ahLst/>
            <a:cxnLst/>
            <a:rect l="l" t="t" r="r" b="b"/>
            <a:pathLst>
              <a:path w="5649951" h="1951463">
                <a:moveTo>
                  <a:pt x="148682" y="0"/>
                </a:moveTo>
                <a:lnTo>
                  <a:pt x="5501269" y="0"/>
                </a:lnTo>
                <a:cubicBezTo>
                  <a:pt x="5583384" y="0"/>
                  <a:pt x="5649951" y="66567"/>
                  <a:pt x="5649951" y="148682"/>
                </a:cubicBezTo>
                <a:lnTo>
                  <a:pt x="5649951" y="1802781"/>
                </a:lnTo>
                <a:cubicBezTo>
                  <a:pt x="5649951" y="1884896"/>
                  <a:pt x="5583384" y="1951463"/>
                  <a:pt x="5501269" y="1951463"/>
                </a:cubicBezTo>
                <a:lnTo>
                  <a:pt x="148682" y="1951463"/>
                </a:lnTo>
                <a:cubicBezTo>
                  <a:pt x="66567" y="1951463"/>
                  <a:pt x="0" y="1884896"/>
                  <a:pt x="0" y="1802781"/>
                </a:cubicBezTo>
                <a:lnTo>
                  <a:pt x="0" y="148682"/>
                </a:lnTo>
                <a:cubicBezTo>
                  <a:pt x="0" y="66622"/>
                  <a:pt x="66622" y="0"/>
                  <a:pt x="148682" y="0"/>
                </a:cubicBezTo>
                <a:close/>
              </a:path>
            </a:pathLst>
          </a:custGeom>
          <a:gradFill flip="none" rotWithShape="1">
            <a:gsLst>
              <a:gs pos="0">
                <a:srgbClr val="39A897"/>
              </a:gs>
              <a:gs pos="100000">
                <a:srgbClr val="8FB3AC"/>
              </a:gs>
            </a:gsLst>
            <a:lin ang="2700000" scaled="1"/>
          </a:gradFill>
          <a:ln/>
          <a:effectLst>
            <a:outerShdw blurRad="232317" dist="185854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8" name="Shape 5"/>
          <p:cNvSpPr/>
          <p:nvPr/>
        </p:nvSpPr>
        <p:spPr>
          <a:xfrm>
            <a:off x="548268" y="1375317"/>
            <a:ext cx="223024" cy="223024"/>
          </a:xfrm>
          <a:custGeom>
            <a:avLst/>
            <a:gdLst/>
            <a:ahLst/>
            <a:cxnLst/>
            <a:rect l="l" t="t" r="r" b="b"/>
            <a:pathLst>
              <a:path w="223024" h="223024">
                <a:moveTo>
                  <a:pt x="62856" y="0"/>
                </a:moveTo>
                <a:lnTo>
                  <a:pt x="160429" y="0"/>
                </a:lnTo>
                <a:cubicBezTo>
                  <a:pt x="171973" y="0"/>
                  <a:pt x="181382" y="9496"/>
                  <a:pt x="180946" y="20996"/>
                </a:cubicBezTo>
                <a:cubicBezTo>
                  <a:pt x="180859" y="23304"/>
                  <a:pt x="180772" y="25613"/>
                  <a:pt x="180641" y="27878"/>
                </a:cubicBezTo>
                <a:lnTo>
                  <a:pt x="202247" y="27878"/>
                </a:lnTo>
                <a:cubicBezTo>
                  <a:pt x="213616" y="27878"/>
                  <a:pt x="223634" y="37287"/>
                  <a:pt x="222763" y="49571"/>
                </a:cubicBezTo>
                <a:cubicBezTo>
                  <a:pt x="219496" y="94742"/>
                  <a:pt x="196410" y="119571"/>
                  <a:pt x="171363" y="132551"/>
                </a:cubicBezTo>
                <a:cubicBezTo>
                  <a:pt x="164480" y="136123"/>
                  <a:pt x="157467" y="138780"/>
                  <a:pt x="150803" y="140741"/>
                </a:cubicBezTo>
                <a:cubicBezTo>
                  <a:pt x="142004" y="153199"/>
                  <a:pt x="132856" y="159776"/>
                  <a:pt x="125582" y="163304"/>
                </a:cubicBezTo>
                <a:lnTo>
                  <a:pt x="125582" y="195146"/>
                </a:lnTo>
                <a:lnTo>
                  <a:pt x="153460" y="195146"/>
                </a:lnTo>
                <a:cubicBezTo>
                  <a:pt x="161170" y="195146"/>
                  <a:pt x="167399" y="201375"/>
                  <a:pt x="167399" y="209085"/>
                </a:cubicBezTo>
                <a:cubicBezTo>
                  <a:pt x="167399" y="216795"/>
                  <a:pt x="161170" y="223024"/>
                  <a:pt x="153460" y="223024"/>
                </a:cubicBezTo>
                <a:lnTo>
                  <a:pt x="69826" y="223024"/>
                </a:lnTo>
                <a:cubicBezTo>
                  <a:pt x="62116" y="223024"/>
                  <a:pt x="55887" y="216795"/>
                  <a:pt x="55887" y="209085"/>
                </a:cubicBezTo>
                <a:cubicBezTo>
                  <a:pt x="55887" y="201375"/>
                  <a:pt x="62116" y="195146"/>
                  <a:pt x="69826" y="195146"/>
                </a:cubicBezTo>
                <a:lnTo>
                  <a:pt x="97704" y="195146"/>
                </a:lnTo>
                <a:lnTo>
                  <a:pt x="97704" y="163304"/>
                </a:lnTo>
                <a:cubicBezTo>
                  <a:pt x="90734" y="159950"/>
                  <a:pt x="82066" y="153721"/>
                  <a:pt x="73615" y="142265"/>
                </a:cubicBezTo>
                <a:cubicBezTo>
                  <a:pt x="65601" y="140174"/>
                  <a:pt x="56889" y="136994"/>
                  <a:pt x="48395" y="132203"/>
                </a:cubicBezTo>
                <a:cubicBezTo>
                  <a:pt x="24829" y="119004"/>
                  <a:pt x="3572" y="94132"/>
                  <a:pt x="523" y="49484"/>
                </a:cubicBezTo>
                <a:cubicBezTo>
                  <a:pt x="-305" y="37243"/>
                  <a:pt x="9670" y="27834"/>
                  <a:pt x="21039" y="27834"/>
                </a:cubicBezTo>
                <a:lnTo>
                  <a:pt x="42645" y="27834"/>
                </a:lnTo>
                <a:cubicBezTo>
                  <a:pt x="42514" y="25569"/>
                  <a:pt x="42427" y="23304"/>
                  <a:pt x="42340" y="20952"/>
                </a:cubicBezTo>
                <a:cubicBezTo>
                  <a:pt x="41904" y="9409"/>
                  <a:pt x="51313" y="-44"/>
                  <a:pt x="62856" y="-44"/>
                </a:cubicBezTo>
                <a:close/>
                <a:moveTo>
                  <a:pt x="44213" y="48787"/>
                </a:moveTo>
                <a:lnTo>
                  <a:pt x="21388" y="48787"/>
                </a:lnTo>
                <a:cubicBezTo>
                  <a:pt x="24088" y="85681"/>
                  <a:pt x="41033" y="104151"/>
                  <a:pt x="58500" y="113952"/>
                </a:cubicBezTo>
                <a:cubicBezTo>
                  <a:pt x="52228" y="97704"/>
                  <a:pt x="47044" y="76490"/>
                  <a:pt x="44213" y="48787"/>
                </a:cubicBezTo>
                <a:close/>
                <a:moveTo>
                  <a:pt x="165526" y="111861"/>
                </a:moveTo>
                <a:cubicBezTo>
                  <a:pt x="183167" y="101494"/>
                  <a:pt x="199110" y="83068"/>
                  <a:pt x="201811" y="48787"/>
                </a:cubicBezTo>
                <a:lnTo>
                  <a:pt x="179029" y="48787"/>
                </a:lnTo>
                <a:cubicBezTo>
                  <a:pt x="176329" y="75314"/>
                  <a:pt x="171450" y="95918"/>
                  <a:pt x="165526" y="11186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9" name="Text 6"/>
          <p:cNvSpPr/>
          <p:nvPr/>
        </p:nvSpPr>
        <p:spPr>
          <a:xfrm>
            <a:off x="799171" y="1338146"/>
            <a:ext cx="5185317" cy="2973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56" b="1" dirty="0">
                <a:solidFill>
                  <a:srgbClr val="FFFFFF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核心成就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20390" y="1747024"/>
            <a:ext cx="1709854" cy="706244"/>
          </a:xfrm>
          <a:custGeom>
            <a:avLst/>
            <a:gdLst/>
            <a:ahLst/>
            <a:cxnLst/>
            <a:rect l="l" t="t" r="r" b="b"/>
            <a:pathLst>
              <a:path w="1709854" h="706244">
                <a:moveTo>
                  <a:pt x="111509" y="0"/>
                </a:moveTo>
                <a:lnTo>
                  <a:pt x="1598345" y="0"/>
                </a:lnTo>
                <a:cubicBezTo>
                  <a:pt x="1659888" y="0"/>
                  <a:pt x="1709854" y="49965"/>
                  <a:pt x="1709854" y="111509"/>
                </a:cubicBezTo>
                <a:lnTo>
                  <a:pt x="1709854" y="594735"/>
                </a:lnTo>
                <a:cubicBezTo>
                  <a:pt x="1709854" y="656278"/>
                  <a:pt x="1659888" y="706244"/>
                  <a:pt x="1598345" y="706244"/>
                </a:cubicBezTo>
                <a:lnTo>
                  <a:pt x="111509" y="706244"/>
                </a:lnTo>
                <a:cubicBezTo>
                  <a:pt x="49965" y="706244"/>
                  <a:pt x="0" y="656278"/>
                  <a:pt x="0" y="594735"/>
                </a:cubicBezTo>
                <a:lnTo>
                  <a:pt x="0" y="111509"/>
                </a:lnTo>
                <a:cubicBezTo>
                  <a:pt x="0" y="49965"/>
                  <a:pt x="49965" y="0"/>
                  <a:pt x="111509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525037" y="1821366"/>
            <a:ext cx="1700561" cy="3345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95" b="1" dirty="0">
                <a:solidFill>
                  <a:srgbClr val="FFFFFF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300+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562207" y="2193073"/>
            <a:ext cx="1626220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4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优质项目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2341756" y="1747024"/>
            <a:ext cx="1709854" cy="706244"/>
          </a:xfrm>
          <a:custGeom>
            <a:avLst/>
            <a:gdLst/>
            <a:ahLst/>
            <a:cxnLst/>
            <a:rect l="l" t="t" r="r" b="b"/>
            <a:pathLst>
              <a:path w="1709854" h="706244">
                <a:moveTo>
                  <a:pt x="111509" y="0"/>
                </a:moveTo>
                <a:lnTo>
                  <a:pt x="1598345" y="0"/>
                </a:lnTo>
                <a:cubicBezTo>
                  <a:pt x="1659888" y="0"/>
                  <a:pt x="1709854" y="49965"/>
                  <a:pt x="1709854" y="111509"/>
                </a:cubicBezTo>
                <a:lnTo>
                  <a:pt x="1709854" y="594735"/>
                </a:lnTo>
                <a:cubicBezTo>
                  <a:pt x="1709854" y="656278"/>
                  <a:pt x="1659888" y="706244"/>
                  <a:pt x="1598345" y="706244"/>
                </a:cubicBezTo>
                <a:lnTo>
                  <a:pt x="111509" y="706244"/>
                </a:lnTo>
                <a:cubicBezTo>
                  <a:pt x="49965" y="706244"/>
                  <a:pt x="0" y="656278"/>
                  <a:pt x="0" y="594735"/>
                </a:cubicBezTo>
                <a:lnTo>
                  <a:pt x="0" y="111509"/>
                </a:lnTo>
                <a:cubicBezTo>
                  <a:pt x="0" y="49965"/>
                  <a:pt x="49965" y="0"/>
                  <a:pt x="111509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</p:sp>
      <p:sp>
        <p:nvSpPr>
          <p:cNvPr id="14" name="Text 11"/>
          <p:cNvSpPr/>
          <p:nvPr/>
        </p:nvSpPr>
        <p:spPr>
          <a:xfrm>
            <a:off x="2346402" y="1821366"/>
            <a:ext cx="1700561" cy="3345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95" b="1" dirty="0">
                <a:solidFill>
                  <a:srgbClr val="FFFFFF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19类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2383573" y="2193073"/>
            <a:ext cx="1626220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4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核心指标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4163122" y="1747024"/>
            <a:ext cx="1709854" cy="706244"/>
          </a:xfrm>
          <a:custGeom>
            <a:avLst/>
            <a:gdLst/>
            <a:ahLst/>
            <a:cxnLst/>
            <a:rect l="l" t="t" r="r" b="b"/>
            <a:pathLst>
              <a:path w="1709854" h="706244">
                <a:moveTo>
                  <a:pt x="111509" y="0"/>
                </a:moveTo>
                <a:lnTo>
                  <a:pt x="1598345" y="0"/>
                </a:lnTo>
                <a:cubicBezTo>
                  <a:pt x="1659888" y="0"/>
                  <a:pt x="1709854" y="49965"/>
                  <a:pt x="1709854" y="111509"/>
                </a:cubicBezTo>
                <a:lnTo>
                  <a:pt x="1709854" y="594735"/>
                </a:lnTo>
                <a:cubicBezTo>
                  <a:pt x="1709854" y="656278"/>
                  <a:pt x="1659888" y="706244"/>
                  <a:pt x="1598345" y="706244"/>
                </a:cubicBezTo>
                <a:lnTo>
                  <a:pt x="111509" y="706244"/>
                </a:lnTo>
                <a:cubicBezTo>
                  <a:pt x="49965" y="706244"/>
                  <a:pt x="0" y="656278"/>
                  <a:pt x="0" y="594735"/>
                </a:cubicBezTo>
                <a:lnTo>
                  <a:pt x="0" y="111509"/>
                </a:lnTo>
                <a:cubicBezTo>
                  <a:pt x="0" y="49965"/>
                  <a:pt x="49965" y="0"/>
                  <a:pt x="111509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Text 14"/>
          <p:cNvSpPr/>
          <p:nvPr/>
        </p:nvSpPr>
        <p:spPr>
          <a:xfrm>
            <a:off x="4167768" y="1821366"/>
            <a:ext cx="1700561" cy="33453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195" b="1" dirty="0">
                <a:solidFill>
                  <a:srgbClr val="FFFFFF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5维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4204939" y="2193073"/>
            <a:ext cx="1626220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24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评分体系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520390" y="2564780"/>
            <a:ext cx="5417634" cy="42746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24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成功实现基于GitHub用户画像 + top_300项目库的个性化推荐系统，支持用户名输入、自动画像分析、精准匹配推荐。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371707" y="3247793"/>
            <a:ext cx="5649951" cy="1709854"/>
          </a:xfrm>
          <a:custGeom>
            <a:avLst/>
            <a:gdLst/>
            <a:ahLst/>
            <a:cxnLst/>
            <a:rect l="l" t="t" r="r" b="b"/>
            <a:pathLst>
              <a:path w="5649951" h="1709854">
                <a:moveTo>
                  <a:pt x="148689" y="0"/>
                </a:moveTo>
                <a:lnTo>
                  <a:pt x="5501262" y="0"/>
                </a:lnTo>
                <a:cubicBezTo>
                  <a:pt x="5583381" y="0"/>
                  <a:pt x="5649951" y="66570"/>
                  <a:pt x="5649951" y="148689"/>
                </a:cubicBezTo>
                <a:lnTo>
                  <a:pt x="5649951" y="1561165"/>
                </a:lnTo>
                <a:cubicBezTo>
                  <a:pt x="5649951" y="1643283"/>
                  <a:pt x="5583381" y="1709854"/>
                  <a:pt x="5501262" y="1709854"/>
                </a:cubicBezTo>
                <a:lnTo>
                  <a:pt x="148689" y="1709854"/>
                </a:lnTo>
                <a:cubicBezTo>
                  <a:pt x="66570" y="1709854"/>
                  <a:pt x="0" y="1643283"/>
                  <a:pt x="0" y="1561165"/>
                </a:cubicBezTo>
                <a:lnTo>
                  <a:pt x="0" y="148689"/>
                </a:lnTo>
                <a:cubicBezTo>
                  <a:pt x="0" y="66625"/>
                  <a:pt x="66625" y="0"/>
                  <a:pt x="148689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39390" dist="92927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21" name="Shape 18"/>
          <p:cNvSpPr/>
          <p:nvPr/>
        </p:nvSpPr>
        <p:spPr>
          <a:xfrm>
            <a:off x="543622" y="3433646"/>
            <a:ext cx="185854" cy="185854"/>
          </a:xfrm>
          <a:custGeom>
            <a:avLst/>
            <a:gdLst/>
            <a:ahLst/>
            <a:cxnLst/>
            <a:rect l="l" t="t" r="r" b="b"/>
            <a:pathLst>
              <a:path w="185854" h="185854">
                <a:moveTo>
                  <a:pt x="43559" y="20328"/>
                </a:moveTo>
                <a:cubicBezTo>
                  <a:pt x="43559" y="9111"/>
                  <a:pt x="52671" y="0"/>
                  <a:pt x="63887" y="0"/>
                </a:cubicBezTo>
                <a:lnTo>
                  <a:pt x="72599" y="0"/>
                </a:lnTo>
                <a:cubicBezTo>
                  <a:pt x="79024" y="0"/>
                  <a:pt x="84215" y="5191"/>
                  <a:pt x="84215" y="11616"/>
                </a:cubicBezTo>
                <a:lnTo>
                  <a:pt x="84215" y="174238"/>
                </a:lnTo>
                <a:cubicBezTo>
                  <a:pt x="84215" y="180663"/>
                  <a:pt x="79024" y="185854"/>
                  <a:pt x="72599" y="185854"/>
                </a:cubicBezTo>
                <a:lnTo>
                  <a:pt x="60983" y="185854"/>
                </a:lnTo>
                <a:cubicBezTo>
                  <a:pt x="50166" y="185854"/>
                  <a:pt x="41055" y="178449"/>
                  <a:pt x="38478" y="168430"/>
                </a:cubicBezTo>
                <a:cubicBezTo>
                  <a:pt x="38223" y="168430"/>
                  <a:pt x="38006" y="168430"/>
                  <a:pt x="37752" y="168430"/>
                </a:cubicBezTo>
                <a:cubicBezTo>
                  <a:pt x="21707" y="168430"/>
                  <a:pt x="8712" y="155435"/>
                  <a:pt x="8712" y="139390"/>
                </a:cubicBezTo>
                <a:cubicBezTo>
                  <a:pt x="8712" y="132856"/>
                  <a:pt x="10890" y="126831"/>
                  <a:pt x="14520" y="121966"/>
                </a:cubicBezTo>
                <a:cubicBezTo>
                  <a:pt x="7478" y="116667"/>
                  <a:pt x="2904" y="108245"/>
                  <a:pt x="2904" y="98735"/>
                </a:cubicBezTo>
                <a:cubicBezTo>
                  <a:pt x="2904" y="87518"/>
                  <a:pt x="9293" y="77754"/>
                  <a:pt x="18585" y="72926"/>
                </a:cubicBezTo>
                <a:cubicBezTo>
                  <a:pt x="16008" y="68570"/>
                  <a:pt x="14520" y="63488"/>
                  <a:pt x="14520" y="58079"/>
                </a:cubicBezTo>
                <a:cubicBezTo>
                  <a:pt x="14520" y="42035"/>
                  <a:pt x="27515" y="29040"/>
                  <a:pt x="43559" y="29040"/>
                </a:cubicBezTo>
                <a:lnTo>
                  <a:pt x="43559" y="20328"/>
                </a:lnTo>
                <a:close/>
                <a:moveTo>
                  <a:pt x="142294" y="20328"/>
                </a:moveTo>
                <a:lnTo>
                  <a:pt x="142294" y="29040"/>
                </a:lnTo>
                <a:cubicBezTo>
                  <a:pt x="158339" y="29040"/>
                  <a:pt x="171334" y="42035"/>
                  <a:pt x="171334" y="58079"/>
                </a:cubicBezTo>
                <a:cubicBezTo>
                  <a:pt x="171334" y="63524"/>
                  <a:pt x="169846" y="68606"/>
                  <a:pt x="167268" y="72926"/>
                </a:cubicBezTo>
                <a:cubicBezTo>
                  <a:pt x="176597" y="77754"/>
                  <a:pt x="182950" y="87482"/>
                  <a:pt x="182950" y="98735"/>
                </a:cubicBezTo>
                <a:cubicBezTo>
                  <a:pt x="182950" y="108245"/>
                  <a:pt x="178376" y="116667"/>
                  <a:pt x="171334" y="121966"/>
                </a:cubicBezTo>
                <a:cubicBezTo>
                  <a:pt x="174964" y="126831"/>
                  <a:pt x="177142" y="132856"/>
                  <a:pt x="177142" y="139390"/>
                </a:cubicBezTo>
                <a:cubicBezTo>
                  <a:pt x="177142" y="155435"/>
                  <a:pt x="164147" y="168430"/>
                  <a:pt x="148102" y="168430"/>
                </a:cubicBezTo>
                <a:cubicBezTo>
                  <a:pt x="147848" y="168430"/>
                  <a:pt x="147630" y="168430"/>
                  <a:pt x="147376" y="168430"/>
                </a:cubicBezTo>
                <a:cubicBezTo>
                  <a:pt x="144799" y="178449"/>
                  <a:pt x="135688" y="185854"/>
                  <a:pt x="124870" y="185854"/>
                </a:cubicBezTo>
                <a:lnTo>
                  <a:pt x="113255" y="185854"/>
                </a:lnTo>
                <a:cubicBezTo>
                  <a:pt x="106830" y="185854"/>
                  <a:pt x="101639" y="180663"/>
                  <a:pt x="101639" y="174238"/>
                </a:cubicBezTo>
                <a:lnTo>
                  <a:pt x="101639" y="11616"/>
                </a:lnTo>
                <a:cubicBezTo>
                  <a:pt x="101639" y="5191"/>
                  <a:pt x="106830" y="0"/>
                  <a:pt x="113255" y="0"/>
                </a:cubicBezTo>
                <a:lnTo>
                  <a:pt x="121966" y="0"/>
                </a:lnTo>
                <a:cubicBezTo>
                  <a:pt x="133183" y="0"/>
                  <a:pt x="142294" y="9111"/>
                  <a:pt x="142294" y="20328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22" name="Text 19"/>
          <p:cNvSpPr/>
          <p:nvPr/>
        </p:nvSpPr>
        <p:spPr>
          <a:xfrm>
            <a:off x="752707" y="3396476"/>
            <a:ext cx="5213195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3A4F4C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算法创新点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538976" y="3805354"/>
            <a:ext cx="148683" cy="148683"/>
          </a:xfrm>
          <a:custGeom>
            <a:avLst/>
            <a:gdLst/>
            <a:ahLst/>
            <a:cxnLst/>
            <a:rect l="l" t="t" r="r" b="b"/>
            <a:pathLst>
              <a:path w="148683" h="148683">
                <a:moveTo>
                  <a:pt x="74341" y="148683"/>
                </a:moveTo>
                <a:cubicBezTo>
                  <a:pt x="115372" y="148683"/>
                  <a:pt x="148683" y="115372"/>
                  <a:pt x="148683" y="74341"/>
                </a:cubicBezTo>
                <a:cubicBezTo>
                  <a:pt x="148683" y="33311"/>
                  <a:pt x="115372" y="0"/>
                  <a:pt x="74341" y="0"/>
                </a:cubicBezTo>
                <a:cubicBezTo>
                  <a:pt x="33311" y="0"/>
                  <a:pt x="0" y="33311"/>
                  <a:pt x="0" y="74341"/>
                </a:cubicBezTo>
                <a:cubicBezTo>
                  <a:pt x="0" y="115372"/>
                  <a:pt x="33311" y="148683"/>
                  <a:pt x="74341" y="148683"/>
                </a:cubicBezTo>
                <a:close/>
                <a:moveTo>
                  <a:pt x="98851" y="61767"/>
                </a:moveTo>
                <a:lnTo>
                  <a:pt x="75619" y="98938"/>
                </a:lnTo>
                <a:cubicBezTo>
                  <a:pt x="74400" y="100884"/>
                  <a:pt x="72309" y="102103"/>
                  <a:pt x="70015" y="102220"/>
                </a:cubicBezTo>
                <a:cubicBezTo>
                  <a:pt x="67720" y="102336"/>
                  <a:pt x="65513" y="101290"/>
                  <a:pt x="64149" y="99432"/>
                </a:cubicBezTo>
                <a:lnTo>
                  <a:pt x="50210" y="80846"/>
                </a:lnTo>
                <a:cubicBezTo>
                  <a:pt x="47886" y="77768"/>
                  <a:pt x="48525" y="73412"/>
                  <a:pt x="51603" y="71089"/>
                </a:cubicBezTo>
                <a:cubicBezTo>
                  <a:pt x="54682" y="68766"/>
                  <a:pt x="59038" y="69405"/>
                  <a:pt x="61361" y="72483"/>
                </a:cubicBezTo>
                <a:lnTo>
                  <a:pt x="69201" y="82937"/>
                </a:lnTo>
                <a:lnTo>
                  <a:pt x="87032" y="54391"/>
                </a:lnTo>
                <a:cubicBezTo>
                  <a:pt x="89065" y="51139"/>
                  <a:pt x="93362" y="50122"/>
                  <a:pt x="96644" y="52184"/>
                </a:cubicBezTo>
                <a:cubicBezTo>
                  <a:pt x="99925" y="54246"/>
                  <a:pt x="100913" y="58515"/>
                  <a:pt x="98851" y="61796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24" name="Text 21"/>
          <p:cNvSpPr/>
          <p:nvPr/>
        </p:nvSpPr>
        <p:spPr>
          <a:xfrm>
            <a:off x="780585" y="3768182"/>
            <a:ext cx="2047675" cy="25090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sz="1171" dirty="0">
                <a:solidFill>
                  <a:srgbClr val="3A4F4C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冷启动场景下的用户画像生成</a:t>
            </a: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534329" y="4102720"/>
            <a:ext cx="148683" cy="148683"/>
          </a:xfrm>
          <a:custGeom>
            <a:avLst/>
            <a:gdLst/>
            <a:ahLst/>
            <a:cxnLst/>
            <a:rect l="l" t="t" r="r" b="b"/>
            <a:pathLst>
              <a:path w="148683" h="148683">
                <a:moveTo>
                  <a:pt x="74341" y="148683"/>
                </a:moveTo>
                <a:cubicBezTo>
                  <a:pt x="115372" y="148683"/>
                  <a:pt x="148683" y="115372"/>
                  <a:pt x="148683" y="74341"/>
                </a:cubicBezTo>
                <a:cubicBezTo>
                  <a:pt x="148683" y="33311"/>
                  <a:pt x="115372" y="0"/>
                  <a:pt x="74341" y="0"/>
                </a:cubicBezTo>
                <a:cubicBezTo>
                  <a:pt x="33311" y="0"/>
                  <a:pt x="0" y="33311"/>
                  <a:pt x="0" y="74341"/>
                </a:cubicBezTo>
                <a:cubicBezTo>
                  <a:pt x="0" y="115372"/>
                  <a:pt x="33311" y="148683"/>
                  <a:pt x="74341" y="148683"/>
                </a:cubicBezTo>
                <a:close/>
                <a:moveTo>
                  <a:pt x="98851" y="61767"/>
                </a:moveTo>
                <a:lnTo>
                  <a:pt x="75619" y="98938"/>
                </a:lnTo>
                <a:cubicBezTo>
                  <a:pt x="74400" y="100884"/>
                  <a:pt x="72309" y="102103"/>
                  <a:pt x="70015" y="102220"/>
                </a:cubicBezTo>
                <a:cubicBezTo>
                  <a:pt x="67720" y="102336"/>
                  <a:pt x="65513" y="101290"/>
                  <a:pt x="64149" y="99432"/>
                </a:cubicBezTo>
                <a:lnTo>
                  <a:pt x="50210" y="80846"/>
                </a:lnTo>
                <a:cubicBezTo>
                  <a:pt x="47886" y="77768"/>
                  <a:pt x="48525" y="73412"/>
                  <a:pt x="51603" y="71089"/>
                </a:cubicBezTo>
                <a:cubicBezTo>
                  <a:pt x="54682" y="68766"/>
                  <a:pt x="59038" y="69405"/>
                  <a:pt x="61361" y="72483"/>
                </a:cubicBezTo>
                <a:lnTo>
                  <a:pt x="69201" y="82937"/>
                </a:lnTo>
                <a:lnTo>
                  <a:pt x="87032" y="54391"/>
                </a:lnTo>
                <a:cubicBezTo>
                  <a:pt x="89065" y="51139"/>
                  <a:pt x="93362" y="50122"/>
                  <a:pt x="96644" y="52184"/>
                </a:cubicBezTo>
                <a:cubicBezTo>
                  <a:pt x="99925" y="54246"/>
                  <a:pt x="100913" y="58515"/>
                  <a:pt x="98851" y="61796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26" name="Text 23"/>
          <p:cNvSpPr/>
          <p:nvPr/>
        </p:nvSpPr>
        <p:spPr>
          <a:xfrm>
            <a:off x="773906" y="4065549"/>
            <a:ext cx="5176024" cy="4460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dirty="0">
                <a:solidFill>
                  <a:srgbClr val="3A4F4C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技能匹配45% + 领域匹配20% + 难度适配15% + 项目质量15% + top_300加分5%</a:t>
            </a:r>
            <a:endParaRPr lang="en-US" sz="1600" dirty="0"/>
          </a:p>
        </p:txBody>
      </p:sp>
      <p:sp>
        <p:nvSpPr>
          <p:cNvPr id="27" name="Shape 24"/>
          <p:cNvSpPr/>
          <p:nvPr/>
        </p:nvSpPr>
        <p:spPr>
          <a:xfrm>
            <a:off x="538976" y="4623110"/>
            <a:ext cx="148683" cy="148683"/>
          </a:xfrm>
          <a:custGeom>
            <a:avLst/>
            <a:gdLst/>
            <a:ahLst/>
            <a:cxnLst/>
            <a:rect l="l" t="t" r="r" b="b"/>
            <a:pathLst>
              <a:path w="148683" h="148683">
                <a:moveTo>
                  <a:pt x="74341" y="148683"/>
                </a:moveTo>
                <a:cubicBezTo>
                  <a:pt x="115372" y="148683"/>
                  <a:pt x="148683" y="115372"/>
                  <a:pt x="148683" y="74341"/>
                </a:cubicBezTo>
                <a:cubicBezTo>
                  <a:pt x="148683" y="33311"/>
                  <a:pt x="115372" y="0"/>
                  <a:pt x="74341" y="0"/>
                </a:cubicBezTo>
                <a:cubicBezTo>
                  <a:pt x="33311" y="0"/>
                  <a:pt x="0" y="33311"/>
                  <a:pt x="0" y="74341"/>
                </a:cubicBezTo>
                <a:cubicBezTo>
                  <a:pt x="0" y="115372"/>
                  <a:pt x="33311" y="148683"/>
                  <a:pt x="74341" y="148683"/>
                </a:cubicBezTo>
                <a:close/>
                <a:moveTo>
                  <a:pt x="98851" y="61767"/>
                </a:moveTo>
                <a:lnTo>
                  <a:pt x="75619" y="98938"/>
                </a:lnTo>
                <a:cubicBezTo>
                  <a:pt x="74400" y="100884"/>
                  <a:pt x="72309" y="102103"/>
                  <a:pt x="70015" y="102220"/>
                </a:cubicBezTo>
                <a:cubicBezTo>
                  <a:pt x="67720" y="102336"/>
                  <a:pt x="65513" y="101290"/>
                  <a:pt x="64149" y="99432"/>
                </a:cubicBezTo>
                <a:lnTo>
                  <a:pt x="50210" y="80846"/>
                </a:lnTo>
                <a:cubicBezTo>
                  <a:pt x="47886" y="77768"/>
                  <a:pt x="48525" y="73412"/>
                  <a:pt x="51603" y="71089"/>
                </a:cubicBezTo>
                <a:cubicBezTo>
                  <a:pt x="54682" y="68766"/>
                  <a:pt x="59038" y="69405"/>
                  <a:pt x="61361" y="72483"/>
                </a:cubicBezTo>
                <a:lnTo>
                  <a:pt x="69201" y="82937"/>
                </a:lnTo>
                <a:lnTo>
                  <a:pt x="87032" y="54391"/>
                </a:lnTo>
                <a:cubicBezTo>
                  <a:pt x="89065" y="51139"/>
                  <a:pt x="93362" y="50122"/>
                  <a:pt x="96644" y="52184"/>
                </a:cubicBezTo>
                <a:cubicBezTo>
                  <a:pt x="99925" y="54246"/>
                  <a:pt x="100913" y="58515"/>
                  <a:pt x="98851" y="61796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28" name="Text 25"/>
          <p:cNvSpPr/>
          <p:nvPr/>
        </p:nvSpPr>
        <p:spPr>
          <a:xfrm>
            <a:off x="780585" y="4585939"/>
            <a:ext cx="2546195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sz="1171" b="1" dirty="0">
                <a:solidFill>
                  <a:srgbClr val="39A89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多样性过滤的动态推荐策略创新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371707" y="5069159"/>
            <a:ext cx="5649951" cy="1152293"/>
          </a:xfrm>
          <a:custGeom>
            <a:avLst/>
            <a:gdLst/>
            <a:ahLst/>
            <a:cxnLst/>
            <a:rect l="l" t="t" r="r" b="b"/>
            <a:pathLst>
              <a:path w="5649951" h="1152293">
                <a:moveTo>
                  <a:pt x="148680" y="0"/>
                </a:moveTo>
                <a:lnTo>
                  <a:pt x="5501271" y="0"/>
                </a:lnTo>
                <a:cubicBezTo>
                  <a:pt x="5583385" y="0"/>
                  <a:pt x="5649951" y="66566"/>
                  <a:pt x="5649951" y="148680"/>
                </a:cubicBezTo>
                <a:lnTo>
                  <a:pt x="5649951" y="1003612"/>
                </a:lnTo>
                <a:cubicBezTo>
                  <a:pt x="5649951" y="1085726"/>
                  <a:pt x="5583385" y="1152293"/>
                  <a:pt x="5501271" y="1152293"/>
                </a:cubicBezTo>
                <a:lnTo>
                  <a:pt x="148680" y="1152293"/>
                </a:lnTo>
                <a:cubicBezTo>
                  <a:pt x="66621" y="1152293"/>
                  <a:pt x="0" y="1085671"/>
                  <a:pt x="0" y="1003612"/>
                </a:cubicBezTo>
                <a:lnTo>
                  <a:pt x="0" y="148680"/>
                </a:lnTo>
                <a:cubicBezTo>
                  <a:pt x="0" y="66621"/>
                  <a:pt x="66621" y="0"/>
                  <a:pt x="14868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39390" dist="92927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30" name="Shape 27"/>
          <p:cNvSpPr/>
          <p:nvPr/>
        </p:nvSpPr>
        <p:spPr>
          <a:xfrm>
            <a:off x="543622" y="5255012"/>
            <a:ext cx="185854" cy="185854"/>
          </a:xfrm>
          <a:custGeom>
            <a:avLst/>
            <a:gdLst/>
            <a:ahLst/>
            <a:cxnLst/>
            <a:rect l="l" t="t" r="r" b="b"/>
            <a:pathLst>
              <a:path w="185854" h="185854">
                <a:moveTo>
                  <a:pt x="92927" y="0"/>
                </a:moveTo>
                <a:cubicBezTo>
                  <a:pt x="94597" y="0"/>
                  <a:pt x="96266" y="363"/>
                  <a:pt x="97791" y="1053"/>
                </a:cubicBezTo>
                <a:lnTo>
                  <a:pt x="166179" y="30056"/>
                </a:lnTo>
                <a:cubicBezTo>
                  <a:pt x="174165" y="33432"/>
                  <a:pt x="180118" y="41309"/>
                  <a:pt x="180082" y="50819"/>
                </a:cubicBezTo>
                <a:cubicBezTo>
                  <a:pt x="179901" y="86829"/>
                  <a:pt x="165090" y="152712"/>
                  <a:pt x="102546" y="182659"/>
                </a:cubicBezTo>
                <a:cubicBezTo>
                  <a:pt x="96484" y="185563"/>
                  <a:pt x="89442" y="185563"/>
                  <a:pt x="83380" y="182659"/>
                </a:cubicBezTo>
                <a:cubicBezTo>
                  <a:pt x="20800" y="152712"/>
                  <a:pt x="6026" y="86829"/>
                  <a:pt x="5844" y="50819"/>
                </a:cubicBezTo>
                <a:cubicBezTo>
                  <a:pt x="5808" y="41309"/>
                  <a:pt x="11761" y="33432"/>
                  <a:pt x="19747" y="30056"/>
                </a:cubicBezTo>
                <a:lnTo>
                  <a:pt x="88099" y="1053"/>
                </a:lnTo>
                <a:cubicBezTo>
                  <a:pt x="89624" y="363"/>
                  <a:pt x="91257" y="0"/>
                  <a:pt x="92927" y="0"/>
                </a:cubicBezTo>
                <a:close/>
                <a:moveTo>
                  <a:pt x="92927" y="24248"/>
                </a:moveTo>
                <a:lnTo>
                  <a:pt x="92927" y="161497"/>
                </a:lnTo>
                <a:cubicBezTo>
                  <a:pt x="143020" y="137249"/>
                  <a:pt x="156487" y="83525"/>
                  <a:pt x="156814" y="51364"/>
                </a:cubicBezTo>
                <a:lnTo>
                  <a:pt x="92927" y="24284"/>
                </a:lnTo>
                <a:lnTo>
                  <a:pt x="92927" y="24284"/>
                </a:lnTo>
                <a:close/>
              </a:path>
            </a:pathLst>
          </a:custGeom>
          <a:solidFill>
            <a:srgbClr val="95B8C0"/>
          </a:solidFill>
          <a:ln/>
        </p:spPr>
      </p:sp>
      <p:sp>
        <p:nvSpPr>
          <p:cNvPr id="31" name="Text 28"/>
          <p:cNvSpPr/>
          <p:nvPr/>
        </p:nvSpPr>
        <p:spPr>
          <a:xfrm>
            <a:off x="752707" y="5217841"/>
            <a:ext cx="5213195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3A4F4C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鲁棒性保障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538976" y="5626720"/>
            <a:ext cx="148683" cy="148683"/>
          </a:xfrm>
          <a:custGeom>
            <a:avLst/>
            <a:gdLst/>
            <a:ahLst/>
            <a:cxnLst/>
            <a:rect l="l" t="t" r="r" b="b"/>
            <a:pathLst>
              <a:path w="148683" h="148683">
                <a:moveTo>
                  <a:pt x="74341" y="148683"/>
                </a:moveTo>
                <a:cubicBezTo>
                  <a:pt x="115372" y="148683"/>
                  <a:pt x="148683" y="115372"/>
                  <a:pt x="148683" y="74341"/>
                </a:cubicBezTo>
                <a:cubicBezTo>
                  <a:pt x="148683" y="33311"/>
                  <a:pt x="115372" y="0"/>
                  <a:pt x="74341" y="0"/>
                </a:cubicBezTo>
                <a:cubicBezTo>
                  <a:pt x="33311" y="0"/>
                  <a:pt x="0" y="33311"/>
                  <a:pt x="0" y="74341"/>
                </a:cubicBezTo>
                <a:cubicBezTo>
                  <a:pt x="0" y="115372"/>
                  <a:pt x="33311" y="148683"/>
                  <a:pt x="74341" y="148683"/>
                </a:cubicBezTo>
                <a:close/>
                <a:moveTo>
                  <a:pt x="98851" y="61767"/>
                </a:moveTo>
                <a:lnTo>
                  <a:pt x="75619" y="98938"/>
                </a:lnTo>
                <a:cubicBezTo>
                  <a:pt x="74400" y="100884"/>
                  <a:pt x="72309" y="102103"/>
                  <a:pt x="70015" y="102220"/>
                </a:cubicBezTo>
                <a:cubicBezTo>
                  <a:pt x="67720" y="102336"/>
                  <a:pt x="65513" y="101290"/>
                  <a:pt x="64149" y="99432"/>
                </a:cubicBezTo>
                <a:lnTo>
                  <a:pt x="50210" y="80846"/>
                </a:lnTo>
                <a:cubicBezTo>
                  <a:pt x="47886" y="77768"/>
                  <a:pt x="48525" y="73412"/>
                  <a:pt x="51603" y="71089"/>
                </a:cubicBezTo>
                <a:cubicBezTo>
                  <a:pt x="54682" y="68766"/>
                  <a:pt x="59038" y="69405"/>
                  <a:pt x="61361" y="72483"/>
                </a:cubicBezTo>
                <a:lnTo>
                  <a:pt x="69201" y="82937"/>
                </a:lnTo>
                <a:lnTo>
                  <a:pt x="87032" y="54391"/>
                </a:lnTo>
                <a:cubicBezTo>
                  <a:pt x="89065" y="51139"/>
                  <a:pt x="93362" y="50122"/>
                  <a:pt x="96644" y="52184"/>
                </a:cubicBezTo>
                <a:cubicBezTo>
                  <a:pt x="99925" y="54246"/>
                  <a:pt x="100913" y="58515"/>
                  <a:pt x="98851" y="61796"/>
                </a:cubicBezTo>
                <a:close/>
              </a:path>
            </a:pathLst>
          </a:custGeom>
          <a:solidFill>
            <a:srgbClr val="95B8C0"/>
          </a:solidFill>
          <a:ln/>
        </p:spPr>
      </p:sp>
      <p:sp>
        <p:nvSpPr>
          <p:cNvPr id="33" name="Text 30"/>
          <p:cNvSpPr/>
          <p:nvPr/>
        </p:nvSpPr>
        <p:spPr>
          <a:xfrm>
            <a:off x="780585" y="5589549"/>
            <a:ext cx="2360341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dirty="0">
                <a:solidFill>
                  <a:srgbClr val="3A4F4C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缓存机制 + 异常捕获 + 缺省值填充</a:t>
            </a: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>
            <a:off x="538976" y="5886915"/>
            <a:ext cx="148683" cy="148683"/>
          </a:xfrm>
          <a:custGeom>
            <a:avLst/>
            <a:gdLst/>
            <a:ahLst/>
            <a:cxnLst/>
            <a:rect l="l" t="t" r="r" b="b"/>
            <a:pathLst>
              <a:path w="148683" h="148683">
                <a:moveTo>
                  <a:pt x="74341" y="148683"/>
                </a:moveTo>
                <a:cubicBezTo>
                  <a:pt x="115372" y="148683"/>
                  <a:pt x="148683" y="115372"/>
                  <a:pt x="148683" y="74341"/>
                </a:cubicBezTo>
                <a:cubicBezTo>
                  <a:pt x="148683" y="33311"/>
                  <a:pt x="115372" y="0"/>
                  <a:pt x="74341" y="0"/>
                </a:cubicBezTo>
                <a:cubicBezTo>
                  <a:pt x="33311" y="0"/>
                  <a:pt x="0" y="33311"/>
                  <a:pt x="0" y="74341"/>
                </a:cubicBezTo>
                <a:cubicBezTo>
                  <a:pt x="0" y="115372"/>
                  <a:pt x="33311" y="148683"/>
                  <a:pt x="74341" y="148683"/>
                </a:cubicBezTo>
                <a:close/>
                <a:moveTo>
                  <a:pt x="98851" y="61767"/>
                </a:moveTo>
                <a:lnTo>
                  <a:pt x="75619" y="98938"/>
                </a:lnTo>
                <a:cubicBezTo>
                  <a:pt x="74400" y="100884"/>
                  <a:pt x="72309" y="102103"/>
                  <a:pt x="70015" y="102220"/>
                </a:cubicBezTo>
                <a:cubicBezTo>
                  <a:pt x="67720" y="102336"/>
                  <a:pt x="65513" y="101290"/>
                  <a:pt x="64149" y="99432"/>
                </a:cubicBezTo>
                <a:lnTo>
                  <a:pt x="50210" y="80846"/>
                </a:lnTo>
                <a:cubicBezTo>
                  <a:pt x="47886" y="77768"/>
                  <a:pt x="48525" y="73412"/>
                  <a:pt x="51603" y="71089"/>
                </a:cubicBezTo>
                <a:cubicBezTo>
                  <a:pt x="54682" y="68766"/>
                  <a:pt x="59038" y="69405"/>
                  <a:pt x="61361" y="72483"/>
                </a:cubicBezTo>
                <a:lnTo>
                  <a:pt x="69201" y="82937"/>
                </a:lnTo>
                <a:lnTo>
                  <a:pt x="87032" y="54391"/>
                </a:lnTo>
                <a:cubicBezTo>
                  <a:pt x="89065" y="51139"/>
                  <a:pt x="93362" y="50122"/>
                  <a:pt x="96644" y="52184"/>
                </a:cubicBezTo>
                <a:cubicBezTo>
                  <a:pt x="99925" y="54246"/>
                  <a:pt x="100913" y="58515"/>
                  <a:pt x="98851" y="61796"/>
                </a:cubicBezTo>
                <a:close/>
              </a:path>
            </a:pathLst>
          </a:custGeom>
          <a:solidFill>
            <a:srgbClr val="95B8C0"/>
          </a:solidFill>
          <a:ln/>
        </p:spPr>
      </p:sp>
      <p:sp>
        <p:nvSpPr>
          <p:cNvPr id="35" name="Text 32"/>
          <p:cNvSpPr/>
          <p:nvPr/>
        </p:nvSpPr>
        <p:spPr>
          <a:xfrm>
            <a:off x="780585" y="5849744"/>
            <a:ext cx="1263805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dirty="0">
                <a:solidFill>
                  <a:srgbClr val="3A4F4C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确保</a:t>
            </a:r>
            <a:r>
              <a:rPr lang="en-US" sz="1171" b="1" dirty="0">
                <a:solidFill>
                  <a:srgbClr val="95B8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稳定高效运行</a:t>
            </a:r>
            <a:endParaRPr lang="en-US" sz="1600" dirty="0"/>
          </a:p>
        </p:txBody>
      </p:sp>
      <p:sp>
        <p:nvSpPr>
          <p:cNvPr id="36" name="Shape 33"/>
          <p:cNvSpPr/>
          <p:nvPr/>
        </p:nvSpPr>
        <p:spPr>
          <a:xfrm>
            <a:off x="6170341" y="1189463"/>
            <a:ext cx="5649951" cy="2211659"/>
          </a:xfrm>
          <a:custGeom>
            <a:avLst/>
            <a:gdLst/>
            <a:ahLst/>
            <a:cxnLst/>
            <a:rect l="l" t="t" r="r" b="b"/>
            <a:pathLst>
              <a:path w="5649951" h="2211659">
                <a:moveTo>
                  <a:pt x="148690" y="0"/>
                </a:moveTo>
                <a:lnTo>
                  <a:pt x="5501261" y="0"/>
                </a:lnTo>
                <a:cubicBezTo>
                  <a:pt x="5583381" y="0"/>
                  <a:pt x="5649951" y="66571"/>
                  <a:pt x="5649951" y="148690"/>
                </a:cubicBezTo>
                <a:lnTo>
                  <a:pt x="5649951" y="2062969"/>
                </a:lnTo>
                <a:cubicBezTo>
                  <a:pt x="5649951" y="2145088"/>
                  <a:pt x="5583381" y="2211659"/>
                  <a:pt x="5501261" y="2211659"/>
                </a:cubicBezTo>
                <a:lnTo>
                  <a:pt x="148690" y="2211659"/>
                </a:lnTo>
                <a:cubicBezTo>
                  <a:pt x="66571" y="2211659"/>
                  <a:pt x="0" y="2145088"/>
                  <a:pt x="0" y="2062969"/>
                </a:cubicBezTo>
                <a:lnTo>
                  <a:pt x="0" y="148690"/>
                </a:lnTo>
                <a:cubicBezTo>
                  <a:pt x="0" y="66626"/>
                  <a:pt x="66626" y="0"/>
                  <a:pt x="14869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blurRad="139390" dist="92927" dir="5400000" algn="bl" rotWithShape="0">
              <a:srgbClr val="000000">
                <a:alpha val="10196"/>
              </a:srgb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37" name="Shape 34"/>
          <p:cNvSpPr/>
          <p:nvPr/>
        </p:nvSpPr>
        <p:spPr>
          <a:xfrm>
            <a:off x="6330640" y="1375317"/>
            <a:ext cx="209085" cy="185854"/>
          </a:xfrm>
          <a:custGeom>
            <a:avLst/>
            <a:gdLst/>
            <a:ahLst/>
            <a:cxnLst/>
            <a:rect l="l" t="t" r="r" b="b"/>
            <a:pathLst>
              <a:path w="209085" h="185854">
                <a:moveTo>
                  <a:pt x="17424" y="71075"/>
                </a:moveTo>
                <a:lnTo>
                  <a:pt x="93362" y="102328"/>
                </a:lnTo>
                <a:cubicBezTo>
                  <a:pt x="96920" y="103780"/>
                  <a:pt x="100695" y="104543"/>
                  <a:pt x="104543" y="104543"/>
                </a:cubicBezTo>
                <a:cubicBezTo>
                  <a:pt x="108390" y="104543"/>
                  <a:pt x="112166" y="103780"/>
                  <a:pt x="115723" y="102328"/>
                </a:cubicBezTo>
                <a:lnTo>
                  <a:pt x="203713" y="66101"/>
                </a:lnTo>
                <a:cubicBezTo>
                  <a:pt x="206980" y="64758"/>
                  <a:pt x="209085" y="61600"/>
                  <a:pt x="209085" y="58079"/>
                </a:cubicBezTo>
                <a:cubicBezTo>
                  <a:pt x="209085" y="54558"/>
                  <a:pt x="206980" y="51400"/>
                  <a:pt x="203713" y="50057"/>
                </a:cubicBezTo>
                <a:lnTo>
                  <a:pt x="115723" y="13830"/>
                </a:lnTo>
                <a:cubicBezTo>
                  <a:pt x="112166" y="12378"/>
                  <a:pt x="108390" y="11616"/>
                  <a:pt x="104543" y="11616"/>
                </a:cubicBezTo>
                <a:cubicBezTo>
                  <a:pt x="100695" y="11616"/>
                  <a:pt x="96920" y="12378"/>
                  <a:pt x="93362" y="13830"/>
                </a:cubicBezTo>
                <a:lnTo>
                  <a:pt x="5372" y="50057"/>
                </a:lnTo>
                <a:cubicBezTo>
                  <a:pt x="2105" y="51400"/>
                  <a:pt x="0" y="54558"/>
                  <a:pt x="0" y="58079"/>
                </a:cubicBezTo>
                <a:lnTo>
                  <a:pt x="0" y="165526"/>
                </a:lnTo>
                <a:cubicBezTo>
                  <a:pt x="0" y="170354"/>
                  <a:pt x="3884" y="174238"/>
                  <a:pt x="8712" y="174238"/>
                </a:cubicBezTo>
                <a:cubicBezTo>
                  <a:pt x="13540" y="174238"/>
                  <a:pt x="17424" y="170354"/>
                  <a:pt x="17424" y="165526"/>
                </a:cubicBezTo>
                <a:lnTo>
                  <a:pt x="17424" y="71075"/>
                </a:lnTo>
                <a:close/>
                <a:moveTo>
                  <a:pt x="34848" y="97101"/>
                </a:moveTo>
                <a:lnTo>
                  <a:pt x="34848" y="139390"/>
                </a:lnTo>
                <a:cubicBezTo>
                  <a:pt x="34848" y="158629"/>
                  <a:pt x="66065" y="174238"/>
                  <a:pt x="104543" y="174238"/>
                </a:cubicBezTo>
                <a:cubicBezTo>
                  <a:pt x="143020" y="174238"/>
                  <a:pt x="174238" y="158629"/>
                  <a:pt x="174238" y="139390"/>
                </a:cubicBezTo>
                <a:lnTo>
                  <a:pt x="174238" y="97065"/>
                </a:lnTo>
                <a:lnTo>
                  <a:pt x="122366" y="118445"/>
                </a:lnTo>
                <a:cubicBezTo>
                  <a:pt x="116703" y="120769"/>
                  <a:pt x="110677" y="121966"/>
                  <a:pt x="104543" y="121966"/>
                </a:cubicBezTo>
                <a:cubicBezTo>
                  <a:pt x="98408" y="121966"/>
                  <a:pt x="92382" y="120769"/>
                  <a:pt x="86720" y="118445"/>
                </a:cubicBezTo>
                <a:lnTo>
                  <a:pt x="34848" y="97065"/>
                </a:ln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38" name="Text 35"/>
          <p:cNvSpPr/>
          <p:nvPr/>
        </p:nvSpPr>
        <p:spPr>
          <a:xfrm>
            <a:off x="6551341" y="1338146"/>
            <a:ext cx="5213195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1463" b="1" dirty="0">
                <a:solidFill>
                  <a:srgbClr val="3A4F4C"/>
                </a:solidFill>
                <a:latin typeface="阿里妈妈数黑体" pitchFamily="34" charset="0"/>
                <a:ea typeface="阿里妈妈数黑体" pitchFamily="34" charset="-122"/>
              </a:rPr>
              <a:t>可能的应用场景</a:t>
            </a:r>
            <a:endParaRPr lang="en-US" sz="1600" dirty="0"/>
          </a:p>
        </p:txBody>
      </p:sp>
      <p:sp>
        <p:nvSpPr>
          <p:cNvPr id="39" name="Shape 36"/>
          <p:cNvSpPr/>
          <p:nvPr/>
        </p:nvSpPr>
        <p:spPr>
          <a:xfrm>
            <a:off x="6337610" y="1747024"/>
            <a:ext cx="148683" cy="148683"/>
          </a:xfrm>
          <a:custGeom>
            <a:avLst/>
            <a:gdLst/>
            <a:ahLst/>
            <a:cxnLst/>
            <a:rect l="l" t="t" r="r" b="b"/>
            <a:pathLst>
              <a:path w="148683" h="148683">
                <a:moveTo>
                  <a:pt x="145953" y="80904"/>
                </a:moveTo>
                <a:cubicBezTo>
                  <a:pt x="149583" y="77274"/>
                  <a:pt x="149583" y="71379"/>
                  <a:pt x="145953" y="67749"/>
                </a:cubicBezTo>
                <a:lnTo>
                  <a:pt x="99490" y="21286"/>
                </a:lnTo>
                <a:cubicBezTo>
                  <a:pt x="95860" y="17656"/>
                  <a:pt x="89965" y="17656"/>
                  <a:pt x="86335" y="21286"/>
                </a:cubicBezTo>
                <a:cubicBezTo>
                  <a:pt x="82705" y="24916"/>
                  <a:pt x="82705" y="30811"/>
                  <a:pt x="86335" y="34441"/>
                </a:cubicBezTo>
                <a:lnTo>
                  <a:pt x="116943" y="65049"/>
                </a:lnTo>
                <a:lnTo>
                  <a:pt x="9293" y="65049"/>
                </a:lnTo>
                <a:cubicBezTo>
                  <a:pt x="4153" y="65049"/>
                  <a:pt x="0" y="69201"/>
                  <a:pt x="0" y="74341"/>
                </a:cubicBezTo>
                <a:cubicBezTo>
                  <a:pt x="0" y="79481"/>
                  <a:pt x="4153" y="83634"/>
                  <a:pt x="9293" y="83634"/>
                </a:cubicBezTo>
                <a:lnTo>
                  <a:pt x="116943" y="83634"/>
                </a:lnTo>
                <a:lnTo>
                  <a:pt x="86335" y="114242"/>
                </a:lnTo>
                <a:cubicBezTo>
                  <a:pt x="82705" y="117872"/>
                  <a:pt x="82705" y="123767"/>
                  <a:pt x="86335" y="127397"/>
                </a:cubicBezTo>
                <a:cubicBezTo>
                  <a:pt x="89965" y="131027"/>
                  <a:pt x="95860" y="131027"/>
                  <a:pt x="99490" y="127397"/>
                </a:cubicBezTo>
                <a:lnTo>
                  <a:pt x="145953" y="80933"/>
                </a:ln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40" name="Text 37"/>
          <p:cNvSpPr/>
          <p:nvPr/>
        </p:nvSpPr>
        <p:spPr>
          <a:xfrm>
            <a:off x="6579220" y="1709854"/>
            <a:ext cx="2304585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sz="1171" dirty="0">
                <a:solidFill>
                  <a:srgbClr val="3A4F4C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高校开源学习平台</a:t>
            </a:r>
            <a:endParaRPr lang="en-US" sz="1600" dirty="0"/>
          </a:p>
        </p:txBody>
      </p:sp>
      <p:sp>
        <p:nvSpPr>
          <p:cNvPr id="41" name="Shape 38"/>
          <p:cNvSpPr/>
          <p:nvPr/>
        </p:nvSpPr>
        <p:spPr>
          <a:xfrm>
            <a:off x="6337610" y="2044390"/>
            <a:ext cx="148683" cy="148683"/>
          </a:xfrm>
          <a:custGeom>
            <a:avLst/>
            <a:gdLst/>
            <a:ahLst/>
            <a:cxnLst/>
            <a:rect l="l" t="t" r="r" b="b"/>
            <a:pathLst>
              <a:path w="148683" h="148683">
                <a:moveTo>
                  <a:pt x="145953" y="80904"/>
                </a:moveTo>
                <a:cubicBezTo>
                  <a:pt x="149583" y="77274"/>
                  <a:pt x="149583" y="71379"/>
                  <a:pt x="145953" y="67749"/>
                </a:cubicBezTo>
                <a:lnTo>
                  <a:pt x="99490" y="21286"/>
                </a:lnTo>
                <a:cubicBezTo>
                  <a:pt x="95860" y="17656"/>
                  <a:pt x="89965" y="17656"/>
                  <a:pt x="86335" y="21286"/>
                </a:cubicBezTo>
                <a:cubicBezTo>
                  <a:pt x="82705" y="24916"/>
                  <a:pt x="82705" y="30811"/>
                  <a:pt x="86335" y="34441"/>
                </a:cubicBezTo>
                <a:lnTo>
                  <a:pt x="116943" y="65049"/>
                </a:lnTo>
                <a:lnTo>
                  <a:pt x="9293" y="65049"/>
                </a:lnTo>
                <a:cubicBezTo>
                  <a:pt x="4153" y="65049"/>
                  <a:pt x="0" y="69201"/>
                  <a:pt x="0" y="74341"/>
                </a:cubicBezTo>
                <a:cubicBezTo>
                  <a:pt x="0" y="79481"/>
                  <a:pt x="4153" y="83634"/>
                  <a:pt x="9293" y="83634"/>
                </a:cubicBezTo>
                <a:lnTo>
                  <a:pt x="116943" y="83634"/>
                </a:lnTo>
                <a:lnTo>
                  <a:pt x="86335" y="114242"/>
                </a:lnTo>
                <a:cubicBezTo>
                  <a:pt x="82705" y="117872"/>
                  <a:pt x="82705" y="123767"/>
                  <a:pt x="86335" y="127397"/>
                </a:cubicBezTo>
                <a:cubicBezTo>
                  <a:pt x="89965" y="131027"/>
                  <a:pt x="95860" y="131027"/>
                  <a:pt x="99490" y="127397"/>
                </a:cubicBezTo>
                <a:lnTo>
                  <a:pt x="145953" y="80933"/>
                </a:ln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42" name="Text 39"/>
          <p:cNvSpPr/>
          <p:nvPr/>
        </p:nvSpPr>
        <p:spPr>
          <a:xfrm>
            <a:off x="6579220" y="2007220"/>
            <a:ext cx="2453268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sz="1171" dirty="0">
                <a:solidFill>
                  <a:srgbClr val="3A4F4C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开发者技能提升工具</a:t>
            </a:r>
            <a:endParaRPr lang="en-US" sz="1600" dirty="0"/>
          </a:p>
        </p:txBody>
      </p:sp>
      <p:sp>
        <p:nvSpPr>
          <p:cNvPr id="43" name="Shape 40"/>
          <p:cNvSpPr/>
          <p:nvPr/>
        </p:nvSpPr>
        <p:spPr>
          <a:xfrm>
            <a:off x="6337610" y="2341756"/>
            <a:ext cx="148683" cy="148683"/>
          </a:xfrm>
          <a:custGeom>
            <a:avLst/>
            <a:gdLst/>
            <a:ahLst/>
            <a:cxnLst/>
            <a:rect l="l" t="t" r="r" b="b"/>
            <a:pathLst>
              <a:path w="148683" h="148683">
                <a:moveTo>
                  <a:pt x="145953" y="80904"/>
                </a:moveTo>
                <a:cubicBezTo>
                  <a:pt x="149583" y="77274"/>
                  <a:pt x="149583" y="71379"/>
                  <a:pt x="145953" y="67749"/>
                </a:cubicBezTo>
                <a:lnTo>
                  <a:pt x="99490" y="21286"/>
                </a:lnTo>
                <a:cubicBezTo>
                  <a:pt x="95860" y="17656"/>
                  <a:pt x="89965" y="17656"/>
                  <a:pt x="86335" y="21286"/>
                </a:cubicBezTo>
                <a:cubicBezTo>
                  <a:pt x="82705" y="24916"/>
                  <a:pt x="82705" y="30811"/>
                  <a:pt x="86335" y="34441"/>
                </a:cubicBezTo>
                <a:lnTo>
                  <a:pt x="116943" y="65049"/>
                </a:lnTo>
                <a:lnTo>
                  <a:pt x="9293" y="65049"/>
                </a:lnTo>
                <a:cubicBezTo>
                  <a:pt x="4153" y="65049"/>
                  <a:pt x="0" y="69201"/>
                  <a:pt x="0" y="74341"/>
                </a:cubicBezTo>
                <a:cubicBezTo>
                  <a:pt x="0" y="79481"/>
                  <a:pt x="4153" y="83634"/>
                  <a:pt x="9293" y="83634"/>
                </a:cubicBezTo>
                <a:lnTo>
                  <a:pt x="116943" y="83634"/>
                </a:lnTo>
                <a:lnTo>
                  <a:pt x="86335" y="114242"/>
                </a:lnTo>
                <a:cubicBezTo>
                  <a:pt x="82705" y="117872"/>
                  <a:pt x="82705" y="123767"/>
                  <a:pt x="86335" y="127397"/>
                </a:cubicBezTo>
                <a:cubicBezTo>
                  <a:pt x="89965" y="131027"/>
                  <a:pt x="95860" y="131027"/>
                  <a:pt x="99490" y="127397"/>
                </a:cubicBezTo>
                <a:lnTo>
                  <a:pt x="145953" y="80933"/>
                </a:ln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44" name="Text 41"/>
          <p:cNvSpPr/>
          <p:nvPr/>
        </p:nvSpPr>
        <p:spPr>
          <a:xfrm>
            <a:off x="6579220" y="2304585"/>
            <a:ext cx="2629829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sz="1171" dirty="0">
                <a:solidFill>
                  <a:srgbClr val="3A4F4C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企业开源协作匹配</a:t>
            </a:r>
            <a:endParaRPr lang="en-US" sz="1600" dirty="0"/>
          </a:p>
        </p:txBody>
      </p:sp>
      <p:sp>
        <p:nvSpPr>
          <p:cNvPr id="45" name="Shape 42"/>
          <p:cNvSpPr/>
          <p:nvPr/>
        </p:nvSpPr>
        <p:spPr>
          <a:xfrm>
            <a:off x="6337610" y="2639122"/>
            <a:ext cx="148683" cy="148683"/>
          </a:xfrm>
          <a:custGeom>
            <a:avLst/>
            <a:gdLst/>
            <a:ahLst/>
            <a:cxnLst/>
            <a:rect l="l" t="t" r="r" b="b"/>
            <a:pathLst>
              <a:path w="148683" h="148683">
                <a:moveTo>
                  <a:pt x="145953" y="80904"/>
                </a:moveTo>
                <a:cubicBezTo>
                  <a:pt x="149583" y="77274"/>
                  <a:pt x="149583" y="71379"/>
                  <a:pt x="145953" y="67749"/>
                </a:cubicBezTo>
                <a:lnTo>
                  <a:pt x="99490" y="21286"/>
                </a:lnTo>
                <a:cubicBezTo>
                  <a:pt x="95860" y="17656"/>
                  <a:pt x="89965" y="17656"/>
                  <a:pt x="86335" y="21286"/>
                </a:cubicBezTo>
                <a:cubicBezTo>
                  <a:pt x="82705" y="24916"/>
                  <a:pt x="82705" y="30811"/>
                  <a:pt x="86335" y="34441"/>
                </a:cubicBezTo>
                <a:lnTo>
                  <a:pt x="116943" y="65049"/>
                </a:lnTo>
                <a:lnTo>
                  <a:pt x="9293" y="65049"/>
                </a:lnTo>
                <a:cubicBezTo>
                  <a:pt x="4153" y="65049"/>
                  <a:pt x="0" y="69201"/>
                  <a:pt x="0" y="74341"/>
                </a:cubicBezTo>
                <a:cubicBezTo>
                  <a:pt x="0" y="79481"/>
                  <a:pt x="4153" y="83634"/>
                  <a:pt x="9293" y="83634"/>
                </a:cubicBezTo>
                <a:lnTo>
                  <a:pt x="116943" y="83634"/>
                </a:lnTo>
                <a:lnTo>
                  <a:pt x="86335" y="114242"/>
                </a:lnTo>
                <a:cubicBezTo>
                  <a:pt x="82705" y="117872"/>
                  <a:pt x="82705" y="123767"/>
                  <a:pt x="86335" y="127397"/>
                </a:cubicBezTo>
                <a:cubicBezTo>
                  <a:pt x="89965" y="131027"/>
                  <a:pt x="95860" y="131027"/>
                  <a:pt x="99490" y="127397"/>
                </a:cubicBezTo>
                <a:lnTo>
                  <a:pt x="145953" y="80933"/>
                </a:ln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46" name="Text 43"/>
          <p:cNvSpPr/>
          <p:nvPr/>
        </p:nvSpPr>
        <p:spPr>
          <a:xfrm>
            <a:off x="6579220" y="2601951"/>
            <a:ext cx="2453268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sz="1171" dirty="0">
                <a:solidFill>
                  <a:srgbClr val="3A4F4C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开源社区新人指导</a:t>
            </a:r>
            <a:endParaRPr lang="en-US" sz="1600" dirty="0"/>
          </a:p>
        </p:txBody>
      </p:sp>
      <p:sp>
        <p:nvSpPr>
          <p:cNvPr id="47" name="Shape 44"/>
          <p:cNvSpPr/>
          <p:nvPr/>
        </p:nvSpPr>
        <p:spPr>
          <a:xfrm>
            <a:off x="6337610" y="2936488"/>
            <a:ext cx="148683" cy="148683"/>
          </a:xfrm>
          <a:custGeom>
            <a:avLst/>
            <a:gdLst/>
            <a:ahLst/>
            <a:cxnLst/>
            <a:rect l="l" t="t" r="r" b="b"/>
            <a:pathLst>
              <a:path w="148683" h="148683">
                <a:moveTo>
                  <a:pt x="145953" y="80904"/>
                </a:moveTo>
                <a:cubicBezTo>
                  <a:pt x="149583" y="77274"/>
                  <a:pt x="149583" y="71379"/>
                  <a:pt x="145953" y="67749"/>
                </a:cubicBezTo>
                <a:lnTo>
                  <a:pt x="99490" y="21286"/>
                </a:lnTo>
                <a:cubicBezTo>
                  <a:pt x="95860" y="17656"/>
                  <a:pt x="89965" y="17656"/>
                  <a:pt x="86335" y="21286"/>
                </a:cubicBezTo>
                <a:cubicBezTo>
                  <a:pt x="82705" y="24916"/>
                  <a:pt x="82705" y="30811"/>
                  <a:pt x="86335" y="34441"/>
                </a:cubicBezTo>
                <a:lnTo>
                  <a:pt x="116943" y="65049"/>
                </a:lnTo>
                <a:lnTo>
                  <a:pt x="9293" y="65049"/>
                </a:lnTo>
                <a:cubicBezTo>
                  <a:pt x="4153" y="65049"/>
                  <a:pt x="0" y="69201"/>
                  <a:pt x="0" y="74341"/>
                </a:cubicBezTo>
                <a:cubicBezTo>
                  <a:pt x="0" y="79481"/>
                  <a:pt x="4153" y="83634"/>
                  <a:pt x="9293" y="83634"/>
                </a:cubicBezTo>
                <a:lnTo>
                  <a:pt x="116943" y="83634"/>
                </a:lnTo>
                <a:lnTo>
                  <a:pt x="86335" y="114242"/>
                </a:lnTo>
                <a:cubicBezTo>
                  <a:pt x="82705" y="117872"/>
                  <a:pt x="82705" y="123767"/>
                  <a:pt x="86335" y="127397"/>
                </a:cubicBezTo>
                <a:cubicBezTo>
                  <a:pt x="89965" y="131027"/>
                  <a:pt x="95860" y="131027"/>
                  <a:pt x="99490" y="127397"/>
                </a:cubicBezTo>
                <a:lnTo>
                  <a:pt x="145953" y="80933"/>
                </a:ln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48" name="Text 45"/>
          <p:cNvSpPr/>
          <p:nvPr/>
        </p:nvSpPr>
        <p:spPr>
          <a:xfrm>
            <a:off x="6579220" y="2899317"/>
            <a:ext cx="2601951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sz="1171" dirty="0">
                <a:solidFill>
                  <a:srgbClr val="3A4F4C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编程竞赛选题参考</a:t>
            </a:r>
            <a:endParaRPr lang="en-US" sz="1600" dirty="0"/>
          </a:p>
        </p:txBody>
      </p:sp>
      <p:sp>
        <p:nvSpPr>
          <p:cNvPr id="49" name="Shape 46"/>
          <p:cNvSpPr/>
          <p:nvPr/>
        </p:nvSpPr>
        <p:spPr>
          <a:xfrm>
            <a:off x="6179634" y="3517280"/>
            <a:ext cx="5631366" cy="2694878"/>
          </a:xfrm>
          <a:custGeom>
            <a:avLst/>
            <a:gdLst/>
            <a:ahLst/>
            <a:cxnLst/>
            <a:rect l="l" t="t" r="r" b="b"/>
            <a:pathLst>
              <a:path w="5631366" h="2694878">
                <a:moveTo>
                  <a:pt x="148676" y="0"/>
                </a:moveTo>
                <a:lnTo>
                  <a:pt x="5482689" y="0"/>
                </a:lnTo>
                <a:cubicBezTo>
                  <a:pt x="5564801" y="0"/>
                  <a:pt x="5631366" y="66565"/>
                  <a:pt x="5631366" y="148676"/>
                </a:cubicBezTo>
                <a:lnTo>
                  <a:pt x="5631366" y="2546202"/>
                </a:lnTo>
                <a:cubicBezTo>
                  <a:pt x="5631366" y="2628313"/>
                  <a:pt x="5564801" y="2694878"/>
                  <a:pt x="5482689" y="2694878"/>
                </a:cubicBezTo>
                <a:lnTo>
                  <a:pt x="148676" y="2694878"/>
                </a:lnTo>
                <a:cubicBezTo>
                  <a:pt x="66565" y="2694878"/>
                  <a:pt x="0" y="2628313"/>
                  <a:pt x="0" y="2546202"/>
                </a:cubicBezTo>
                <a:lnTo>
                  <a:pt x="0" y="148676"/>
                </a:lnTo>
                <a:cubicBezTo>
                  <a:pt x="0" y="66620"/>
                  <a:pt x="66620" y="0"/>
                  <a:pt x="148676" y="0"/>
                </a:cubicBezTo>
                <a:close/>
              </a:path>
            </a:pathLst>
          </a:custGeom>
          <a:gradFill flip="none" rotWithShape="1">
            <a:gsLst>
              <a:gs pos="0">
                <a:srgbClr val="39A897">
                  <a:alpha val="10000"/>
                </a:srgbClr>
              </a:gs>
              <a:gs pos="100000">
                <a:srgbClr val="95B8C0">
                  <a:alpha val="10000"/>
                </a:srgbClr>
              </a:gs>
            </a:gsLst>
            <a:lin ang="2700000" scaled="1"/>
          </a:gradFill>
          <a:ln w="25400">
            <a:solidFill>
              <a:srgbClr val="39A897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50" name="Shape 47"/>
          <p:cNvSpPr/>
          <p:nvPr/>
        </p:nvSpPr>
        <p:spPr>
          <a:xfrm>
            <a:off x="6360841" y="3712427"/>
            <a:ext cx="185854" cy="185854"/>
          </a:xfrm>
          <a:custGeom>
            <a:avLst/>
            <a:gdLst/>
            <a:ahLst/>
            <a:cxnLst/>
            <a:rect l="l" t="t" r="r" b="b"/>
            <a:pathLst>
              <a:path w="185854" h="185854">
                <a:moveTo>
                  <a:pt x="46463" y="116159"/>
                </a:moveTo>
                <a:lnTo>
                  <a:pt x="8893" y="116159"/>
                </a:lnTo>
                <a:cubicBezTo>
                  <a:pt x="-145" y="116159"/>
                  <a:pt x="-5699" y="106321"/>
                  <a:pt x="-1053" y="98553"/>
                </a:cubicBezTo>
                <a:lnTo>
                  <a:pt x="18150" y="66537"/>
                </a:lnTo>
                <a:cubicBezTo>
                  <a:pt x="21308" y="61274"/>
                  <a:pt x="26971" y="58079"/>
                  <a:pt x="33105" y="58079"/>
                </a:cubicBezTo>
                <a:lnTo>
                  <a:pt x="67590" y="58079"/>
                </a:lnTo>
                <a:cubicBezTo>
                  <a:pt x="95214" y="11289"/>
                  <a:pt x="136414" y="8930"/>
                  <a:pt x="163965" y="12959"/>
                </a:cubicBezTo>
                <a:cubicBezTo>
                  <a:pt x="168611" y="13649"/>
                  <a:pt x="172241" y="17279"/>
                  <a:pt x="172895" y="21889"/>
                </a:cubicBezTo>
                <a:cubicBezTo>
                  <a:pt x="176924" y="49440"/>
                  <a:pt x="174565" y="90640"/>
                  <a:pt x="127774" y="118264"/>
                </a:cubicBezTo>
                <a:lnTo>
                  <a:pt x="127774" y="152748"/>
                </a:lnTo>
                <a:cubicBezTo>
                  <a:pt x="127774" y="158883"/>
                  <a:pt x="124580" y="164546"/>
                  <a:pt x="119317" y="167704"/>
                </a:cubicBezTo>
                <a:lnTo>
                  <a:pt x="87300" y="186906"/>
                </a:lnTo>
                <a:cubicBezTo>
                  <a:pt x="79569" y="191553"/>
                  <a:pt x="69695" y="185963"/>
                  <a:pt x="69695" y="176960"/>
                </a:cubicBezTo>
                <a:lnTo>
                  <a:pt x="69695" y="139390"/>
                </a:lnTo>
                <a:cubicBezTo>
                  <a:pt x="69695" y="126577"/>
                  <a:pt x="59277" y="116159"/>
                  <a:pt x="46463" y="116159"/>
                </a:cubicBezTo>
                <a:lnTo>
                  <a:pt x="46427" y="116159"/>
                </a:lnTo>
                <a:close/>
                <a:moveTo>
                  <a:pt x="145198" y="58079"/>
                </a:moveTo>
                <a:cubicBezTo>
                  <a:pt x="145198" y="48463"/>
                  <a:pt x="137391" y="40655"/>
                  <a:pt x="127774" y="40655"/>
                </a:cubicBezTo>
                <a:cubicBezTo>
                  <a:pt x="118158" y="40655"/>
                  <a:pt x="110351" y="48463"/>
                  <a:pt x="110351" y="58079"/>
                </a:cubicBezTo>
                <a:cubicBezTo>
                  <a:pt x="110351" y="67696"/>
                  <a:pt x="118158" y="75503"/>
                  <a:pt x="127774" y="75503"/>
                </a:cubicBezTo>
                <a:cubicBezTo>
                  <a:pt x="137391" y="75503"/>
                  <a:pt x="145198" y="67696"/>
                  <a:pt x="145198" y="58079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51" name="Text 48"/>
          <p:cNvSpPr/>
          <p:nvPr/>
        </p:nvSpPr>
        <p:spPr>
          <a:xfrm>
            <a:off x="6569927" y="3675256"/>
            <a:ext cx="5176024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3" b="1" dirty="0">
                <a:solidFill>
                  <a:srgbClr val="3A4F4C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未来展望</a:t>
            </a:r>
            <a:endParaRPr lang="en-US" sz="1600" dirty="0"/>
          </a:p>
        </p:txBody>
      </p:sp>
      <p:sp>
        <p:nvSpPr>
          <p:cNvPr id="52" name="Shape 49"/>
          <p:cNvSpPr/>
          <p:nvPr/>
        </p:nvSpPr>
        <p:spPr>
          <a:xfrm>
            <a:off x="6337610" y="4046963"/>
            <a:ext cx="223024" cy="223024"/>
          </a:xfrm>
          <a:custGeom>
            <a:avLst/>
            <a:gdLst/>
            <a:ahLst/>
            <a:cxnLst/>
            <a:rect l="l" t="t" r="r" b="b"/>
            <a:pathLst>
              <a:path w="223024" h="223024">
                <a:moveTo>
                  <a:pt x="74341" y="0"/>
                </a:moveTo>
                <a:lnTo>
                  <a:pt x="148684" y="0"/>
                </a:lnTo>
                <a:cubicBezTo>
                  <a:pt x="189741" y="0"/>
                  <a:pt x="223024" y="33283"/>
                  <a:pt x="223024" y="74341"/>
                </a:cubicBezTo>
                <a:lnTo>
                  <a:pt x="223024" y="148684"/>
                </a:lnTo>
                <a:cubicBezTo>
                  <a:pt x="223024" y="189741"/>
                  <a:pt x="189741" y="223024"/>
                  <a:pt x="148684" y="223024"/>
                </a:cubicBezTo>
                <a:lnTo>
                  <a:pt x="74341" y="223024"/>
                </a:lnTo>
                <a:cubicBezTo>
                  <a:pt x="33283" y="223024"/>
                  <a:pt x="0" y="189741"/>
                  <a:pt x="0" y="148684"/>
                </a:cubicBezTo>
                <a:lnTo>
                  <a:pt x="0" y="74341"/>
                </a:lnTo>
                <a:cubicBezTo>
                  <a:pt x="0" y="33283"/>
                  <a:pt x="33283" y="0"/>
                  <a:pt x="74341" y="0"/>
                </a:cubicBezTo>
                <a:close/>
              </a:path>
            </a:pathLst>
          </a:custGeom>
          <a:gradFill flip="none" rotWithShape="1">
            <a:gsLst>
              <a:gs pos="0">
                <a:srgbClr val="39A897"/>
              </a:gs>
              <a:gs pos="100000">
                <a:srgbClr val="8FB3AC"/>
              </a:gs>
            </a:gsLst>
            <a:lin ang="2700000" scaled="1"/>
          </a:gradFill>
          <a:ln/>
        </p:spPr>
      </p:sp>
      <p:sp>
        <p:nvSpPr>
          <p:cNvPr id="53" name="Shape 50"/>
          <p:cNvSpPr/>
          <p:nvPr/>
        </p:nvSpPr>
        <p:spPr>
          <a:xfrm>
            <a:off x="6400335" y="4102720"/>
            <a:ext cx="97573" cy="111512"/>
          </a:xfrm>
          <a:custGeom>
            <a:avLst/>
            <a:gdLst/>
            <a:ahLst/>
            <a:cxnLst/>
            <a:rect l="l" t="t" r="r" b="b"/>
            <a:pathLst>
              <a:path w="97573" h="111512">
                <a:moveTo>
                  <a:pt x="97573" y="44823"/>
                </a:moveTo>
                <a:cubicBezTo>
                  <a:pt x="94350" y="46957"/>
                  <a:pt x="90647" y="48678"/>
                  <a:pt x="86792" y="50050"/>
                </a:cubicBezTo>
                <a:cubicBezTo>
                  <a:pt x="76556" y="53709"/>
                  <a:pt x="63118" y="55756"/>
                  <a:pt x="48787" y="55756"/>
                </a:cubicBezTo>
                <a:cubicBezTo>
                  <a:pt x="34456" y="55756"/>
                  <a:pt x="20996" y="53687"/>
                  <a:pt x="10781" y="50050"/>
                </a:cubicBezTo>
                <a:cubicBezTo>
                  <a:pt x="6948" y="48678"/>
                  <a:pt x="3223" y="46957"/>
                  <a:pt x="0" y="44823"/>
                </a:cubicBezTo>
                <a:lnTo>
                  <a:pt x="0" y="62726"/>
                </a:lnTo>
                <a:cubicBezTo>
                  <a:pt x="0" y="72352"/>
                  <a:pt x="21845" y="80149"/>
                  <a:pt x="48787" y="80149"/>
                </a:cubicBezTo>
                <a:cubicBezTo>
                  <a:pt x="75728" y="80149"/>
                  <a:pt x="97573" y="72352"/>
                  <a:pt x="97573" y="62726"/>
                </a:cubicBezTo>
                <a:lnTo>
                  <a:pt x="97573" y="44823"/>
                </a:lnTo>
                <a:close/>
                <a:moveTo>
                  <a:pt x="97573" y="27878"/>
                </a:moveTo>
                <a:lnTo>
                  <a:pt x="97573" y="17424"/>
                </a:lnTo>
                <a:cubicBezTo>
                  <a:pt x="97573" y="7797"/>
                  <a:pt x="75728" y="0"/>
                  <a:pt x="48787" y="0"/>
                </a:cubicBezTo>
                <a:cubicBezTo>
                  <a:pt x="21845" y="0"/>
                  <a:pt x="0" y="7797"/>
                  <a:pt x="0" y="17424"/>
                </a:cubicBezTo>
                <a:lnTo>
                  <a:pt x="0" y="27878"/>
                </a:lnTo>
                <a:cubicBezTo>
                  <a:pt x="0" y="37505"/>
                  <a:pt x="21845" y="45302"/>
                  <a:pt x="48787" y="45302"/>
                </a:cubicBezTo>
                <a:cubicBezTo>
                  <a:pt x="75728" y="45302"/>
                  <a:pt x="97573" y="37505"/>
                  <a:pt x="97573" y="27878"/>
                </a:cubicBezTo>
                <a:close/>
                <a:moveTo>
                  <a:pt x="86792" y="84897"/>
                </a:moveTo>
                <a:cubicBezTo>
                  <a:pt x="76578" y="88535"/>
                  <a:pt x="63139" y="90604"/>
                  <a:pt x="48787" y="90604"/>
                </a:cubicBezTo>
                <a:cubicBezTo>
                  <a:pt x="34434" y="90604"/>
                  <a:pt x="20996" y="88535"/>
                  <a:pt x="10781" y="84897"/>
                </a:cubicBezTo>
                <a:cubicBezTo>
                  <a:pt x="6948" y="83525"/>
                  <a:pt x="3223" y="81805"/>
                  <a:pt x="0" y="79670"/>
                </a:cubicBezTo>
                <a:lnTo>
                  <a:pt x="0" y="94088"/>
                </a:lnTo>
                <a:cubicBezTo>
                  <a:pt x="0" y="103715"/>
                  <a:pt x="21845" y="111512"/>
                  <a:pt x="48787" y="111512"/>
                </a:cubicBezTo>
                <a:cubicBezTo>
                  <a:pt x="75728" y="111512"/>
                  <a:pt x="97573" y="103715"/>
                  <a:pt x="97573" y="94088"/>
                </a:cubicBezTo>
                <a:lnTo>
                  <a:pt x="97573" y="79670"/>
                </a:lnTo>
                <a:cubicBezTo>
                  <a:pt x="94350" y="81805"/>
                  <a:pt x="90647" y="83525"/>
                  <a:pt x="86792" y="8489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4" name="Text 51"/>
          <p:cNvSpPr/>
          <p:nvPr/>
        </p:nvSpPr>
        <p:spPr>
          <a:xfrm>
            <a:off x="6672146" y="4046963"/>
            <a:ext cx="3150220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扩展项目库</a:t>
            </a:r>
            <a:endParaRPr lang="en-US" sz="1600" dirty="0"/>
          </a:p>
        </p:txBody>
      </p:sp>
      <p:sp>
        <p:nvSpPr>
          <p:cNvPr id="55" name="Text 52"/>
          <p:cNvSpPr/>
          <p:nvPr/>
        </p:nvSpPr>
        <p:spPr>
          <a:xfrm>
            <a:off x="6672146" y="4307159"/>
            <a:ext cx="3140927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3A4F4C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从top_300扩展到</a:t>
            </a:r>
            <a:r>
              <a:rPr lang="en-US" sz="1024" b="1" dirty="0">
                <a:solidFill>
                  <a:srgbClr val="39A89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top_1000+</a:t>
            </a:r>
            <a:r>
              <a:rPr lang="en-US" sz="1024" dirty="0">
                <a:solidFill>
                  <a:srgbClr val="3A4F4C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，覆盖更多优质开源项目</a:t>
            </a:r>
            <a:endParaRPr lang="en-US" sz="1600" dirty="0"/>
          </a:p>
        </p:txBody>
      </p:sp>
      <p:sp>
        <p:nvSpPr>
          <p:cNvPr id="56" name="Shape 53"/>
          <p:cNvSpPr/>
          <p:nvPr/>
        </p:nvSpPr>
        <p:spPr>
          <a:xfrm>
            <a:off x="6337610" y="4567354"/>
            <a:ext cx="223024" cy="223024"/>
          </a:xfrm>
          <a:custGeom>
            <a:avLst/>
            <a:gdLst/>
            <a:ahLst/>
            <a:cxnLst/>
            <a:rect l="l" t="t" r="r" b="b"/>
            <a:pathLst>
              <a:path w="223024" h="223024">
                <a:moveTo>
                  <a:pt x="74341" y="0"/>
                </a:moveTo>
                <a:lnTo>
                  <a:pt x="148684" y="0"/>
                </a:lnTo>
                <a:cubicBezTo>
                  <a:pt x="189741" y="0"/>
                  <a:pt x="223024" y="33283"/>
                  <a:pt x="223024" y="74341"/>
                </a:cubicBezTo>
                <a:lnTo>
                  <a:pt x="223024" y="148684"/>
                </a:lnTo>
                <a:cubicBezTo>
                  <a:pt x="223024" y="189741"/>
                  <a:pt x="189741" y="223024"/>
                  <a:pt x="148684" y="223024"/>
                </a:cubicBezTo>
                <a:lnTo>
                  <a:pt x="74341" y="223024"/>
                </a:lnTo>
                <a:cubicBezTo>
                  <a:pt x="33283" y="223024"/>
                  <a:pt x="0" y="189741"/>
                  <a:pt x="0" y="148684"/>
                </a:cubicBezTo>
                <a:lnTo>
                  <a:pt x="0" y="74341"/>
                </a:lnTo>
                <a:cubicBezTo>
                  <a:pt x="0" y="33283"/>
                  <a:pt x="33283" y="0"/>
                  <a:pt x="74341" y="0"/>
                </a:cubicBezTo>
                <a:close/>
              </a:path>
            </a:pathLst>
          </a:custGeom>
          <a:gradFill flip="none" rotWithShape="1">
            <a:gsLst>
              <a:gs pos="0">
                <a:srgbClr val="95B8C0"/>
              </a:gs>
              <a:gs pos="100000">
                <a:srgbClr val="8FB3AC"/>
              </a:gs>
            </a:gsLst>
            <a:lin ang="2700000" scaled="1"/>
          </a:gradFill>
          <a:ln/>
        </p:spPr>
      </p:sp>
      <p:sp>
        <p:nvSpPr>
          <p:cNvPr id="57" name="Shape 54"/>
          <p:cNvSpPr/>
          <p:nvPr/>
        </p:nvSpPr>
        <p:spPr>
          <a:xfrm>
            <a:off x="6393366" y="4623110"/>
            <a:ext cx="111512" cy="111512"/>
          </a:xfrm>
          <a:custGeom>
            <a:avLst/>
            <a:gdLst/>
            <a:ahLst/>
            <a:cxnLst/>
            <a:rect l="l" t="t" r="r" b="b"/>
            <a:pathLst>
              <a:path w="111512" h="111512">
                <a:moveTo>
                  <a:pt x="26136" y="12197"/>
                </a:moveTo>
                <a:cubicBezTo>
                  <a:pt x="26136" y="5467"/>
                  <a:pt x="31602" y="0"/>
                  <a:pt x="38332" y="0"/>
                </a:cubicBezTo>
                <a:lnTo>
                  <a:pt x="43559" y="0"/>
                </a:lnTo>
                <a:cubicBezTo>
                  <a:pt x="47414" y="0"/>
                  <a:pt x="50529" y="3115"/>
                  <a:pt x="50529" y="6970"/>
                </a:cubicBezTo>
                <a:lnTo>
                  <a:pt x="50529" y="104543"/>
                </a:lnTo>
                <a:cubicBezTo>
                  <a:pt x="50529" y="108398"/>
                  <a:pt x="47414" y="111512"/>
                  <a:pt x="43559" y="111512"/>
                </a:cubicBezTo>
                <a:lnTo>
                  <a:pt x="36590" y="111512"/>
                </a:lnTo>
                <a:cubicBezTo>
                  <a:pt x="30100" y="111512"/>
                  <a:pt x="24633" y="107069"/>
                  <a:pt x="23087" y="101058"/>
                </a:cubicBezTo>
                <a:cubicBezTo>
                  <a:pt x="22934" y="101058"/>
                  <a:pt x="22803" y="101058"/>
                  <a:pt x="22651" y="101058"/>
                </a:cubicBezTo>
                <a:cubicBezTo>
                  <a:pt x="13024" y="101058"/>
                  <a:pt x="5227" y="93261"/>
                  <a:pt x="5227" y="83634"/>
                </a:cubicBezTo>
                <a:cubicBezTo>
                  <a:pt x="5227" y="79714"/>
                  <a:pt x="6534" y="76098"/>
                  <a:pt x="8712" y="73180"/>
                </a:cubicBezTo>
                <a:cubicBezTo>
                  <a:pt x="4487" y="70000"/>
                  <a:pt x="1742" y="64947"/>
                  <a:pt x="1742" y="59241"/>
                </a:cubicBezTo>
                <a:cubicBezTo>
                  <a:pt x="1742" y="52511"/>
                  <a:pt x="5576" y="46652"/>
                  <a:pt x="11151" y="43755"/>
                </a:cubicBezTo>
                <a:cubicBezTo>
                  <a:pt x="9605" y="41142"/>
                  <a:pt x="8712" y="38093"/>
                  <a:pt x="8712" y="34848"/>
                </a:cubicBezTo>
                <a:cubicBezTo>
                  <a:pt x="8712" y="25221"/>
                  <a:pt x="16509" y="17424"/>
                  <a:pt x="26136" y="17424"/>
                </a:cubicBezTo>
                <a:lnTo>
                  <a:pt x="26136" y="12197"/>
                </a:lnTo>
                <a:close/>
                <a:moveTo>
                  <a:pt x="85377" y="12197"/>
                </a:moveTo>
                <a:lnTo>
                  <a:pt x="85377" y="17424"/>
                </a:lnTo>
                <a:cubicBezTo>
                  <a:pt x="95003" y="17424"/>
                  <a:pt x="102800" y="25221"/>
                  <a:pt x="102800" y="34848"/>
                </a:cubicBezTo>
                <a:cubicBezTo>
                  <a:pt x="102800" y="38115"/>
                  <a:pt x="101907" y="41164"/>
                  <a:pt x="100361" y="43755"/>
                </a:cubicBezTo>
                <a:cubicBezTo>
                  <a:pt x="105958" y="46652"/>
                  <a:pt x="109770" y="52489"/>
                  <a:pt x="109770" y="59241"/>
                </a:cubicBezTo>
                <a:cubicBezTo>
                  <a:pt x="109770" y="64947"/>
                  <a:pt x="107026" y="70000"/>
                  <a:pt x="102800" y="73180"/>
                </a:cubicBezTo>
                <a:cubicBezTo>
                  <a:pt x="104978" y="76098"/>
                  <a:pt x="106285" y="79714"/>
                  <a:pt x="106285" y="83634"/>
                </a:cubicBezTo>
                <a:cubicBezTo>
                  <a:pt x="106285" y="93261"/>
                  <a:pt x="98488" y="101058"/>
                  <a:pt x="88861" y="101058"/>
                </a:cubicBezTo>
                <a:cubicBezTo>
                  <a:pt x="88709" y="101058"/>
                  <a:pt x="88578" y="101058"/>
                  <a:pt x="88426" y="101058"/>
                </a:cubicBezTo>
                <a:cubicBezTo>
                  <a:pt x="86879" y="107069"/>
                  <a:pt x="81413" y="111512"/>
                  <a:pt x="74922" y="111512"/>
                </a:cubicBezTo>
                <a:lnTo>
                  <a:pt x="67953" y="111512"/>
                </a:lnTo>
                <a:cubicBezTo>
                  <a:pt x="64098" y="111512"/>
                  <a:pt x="60983" y="108398"/>
                  <a:pt x="60983" y="104543"/>
                </a:cubicBezTo>
                <a:lnTo>
                  <a:pt x="60983" y="6970"/>
                </a:lnTo>
                <a:cubicBezTo>
                  <a:pt x="60983" y="3115"/>
                  <a:pt x="64098" y="0"/>
                  <a:pt x="67953" y="0"/>
                </a:cubicBezTo>
                <a:lnTo>
                  <a:pt x="73180" y="0"/>
                </a:lnTo>
                <a:cubicBezTo>
                  <a:pt x="79910" y="0"/>
                  <a:pt x="85377" y="5467"/>
                  <a:pt x="85377" y="12197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58" name="Text 55"/>
          <p:cNvSpPr/>
          <p:nvPr/>
        </p:nvSpPr>
        <p:spPr>
          <a:xfrm>
            <a:off x="6672146" y="4567354"/>
            <a:ext cx="2155902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深度学习模型</a:t>
            </a:r>
            <a:endParaRPr lang="en-US" sz="1600" dirty="0"/>
          </a:p>
        </p:txBody>
      </p:sp>
      <p:sp>
        <p:nvSpPr>
          <p:cNvPr id="59" name="Text 56"/>
          <p:cNvSpPr/>
          <p:nvPr/>
        </p:nvSpPr>
        <p:spPr>
          <a:xfrm>
            <a:off x="6672146" y="4827549"/>
            <a:ext cx="2146610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3A4F4C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引入</a:t>
            </a:r>
            <a:r>
              <a:rPr lang="en-US" sz="1024" b="1" dirty="0">
                <a:solidFill>
                  <a:srgbClr val="95B8C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神经网络模型</a:t>
            </a:r>
            <a:r>
              <a:rPr lang="en-US" sz="1024" dirty="0">
                <a:solidFill>
                  <a:srgbClr val="3A4F4C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，提升匹配精准度</a:t>
            </a:r>
            <a:endParaRPr lang="en-US" sz="1600" dirty="0"/>
          </a:p>
        </p:txBody>
      </p:sp>
      <p:sp>
        <p:nvSpPr>
          <p:cNvPr id="60" name="Shape 57"/>
          <p:cNvSpPr/>
          <p:nvPr/>
        </p:nvSpPr>
        <p:spPr>
          <a:xfrm>
            <a:off x="6337610" y="5087744"/>
            <a:ext cx="223024" cy="223024"/>
          </a:xfrm>
          <a:custGeom>
            <a:avLst/>
            <a:gdLst/>
            <a:ahLst/>
            <a:cxnLst/>
            <a:rect l="l" t="t" r="r" b="b"/>
            <a:pathLst>
              <a:path w="223024" h="223024">
                <a:moveTo>
                  <a:pt x="74341" y="0"/>
                </a:moveTo>
                <a:lnTo>
                  <a:pt x="148684" y="0"/>
                </a:lnTo>
                <a:cubicBezTo>
                  <a:pt x="189741" y="0"/>
                  <a:pt x="223024" y="33283"/>
                  <a:pt x="223024" y="74341"/>
                </a:cubicBezTo>
                <a:lnTo>
                  <a:pt x="223024" y="148684"/>
                </a:lnTo>
                <a:cubicBezTo>
                  <a:pt x="223024" y="189741"/>
                  <a:pt x="189741" y="223024"/>
                  <a:pt x="148684" y="223024"/>
                </a:cubicBezTo>
                <a:lnTo>
                  <a:pt x="74341" y="223024"/>
                </a:lnTo>
                <a:cubicBezTo>
                  <a:pt x="33283" y="223024"/>
                  <a:pt x="0" y="189741"/>
                  <a:pt x="0" y="148684"/>
                </a:cubicBezTo>
                <a:lnTo>
                  <a:pt x="0" y="74341"/>
                </a:lnTo>
                <a:cubicBezTo>
                  <a:pt x="0" y="33283"/>
                  <a:pt x="33283" y="0"/>
                  <a:pt x="74341" y="0"/>
                </a:cubicBezTo>
                <a:close/>
              </a:path>
            </a:pathLst>
          </a:custGeom>
          <a:gradFill flip="none" rotWithShape="1">
            <a:gsLst>
              <a:gs pos="0">
                <a:srgbClr val="8FB3AC"/>
              </a:gs>
              <a:gs pos="100000">
                <a:srgbClr val="39A897"/>
              </a:gs>
            </a:gsLst>
            <a:lin ang="2700000" scaled="1"/>
          </a:gradFill>
          <a:ln/>
        </p:spPr>
      </p:sp>
      <p:sp>
        <p:nvSpPr>
          <p:cNvPr id="61" name="Shape 58"/>
          <p:cNvSpPr/>
          <p:nvPr/>
        </p:nvSpPr>
        <p:spPr>
          <a:xfrm>
            <a:off x="6393366" y="5143500"/>
            <a:ext cx="111512" cy="111512"/>
          </a:xfrm>
          <a:custGeom>
            <a:avLst/>
            <a:gdLst/>
            <a:ahLst/>
            <a:cxnLst/>
            <a:rect l="l" t="t" r="r" b="b"/>
            <a:pathLst>
              <a:path w="111512" h="111512">
                <a:moveTo>
                  <a:pt x="13939" y="6970"/>
                </a:moveTo>
                <a:cubicBezTo>
                  <a:pt x="6251" y="6970"/>
                  <a:pt x="0" y="13220"/>
                  <a:pt x="0" y="20909"/>
                </a:cubicBezTo>
                <a:lnTo>
                  <a:pt x="0" y="76665"/>
                </a:lnTo>
                <a:cubicBezTo>
                  <a:pt x="0" y="84353"/>
                  <a:pt x="6251" y="90604"/>
                  <a:pt x="13939" y="90604"/>
                </a:cubicBezTo>
                <a:lnTo>
                  <a:pt x="45302" y="90604"/>
                </a:lnTo>
                <a:lnTo>
                  <a:pt x="41817" y="101058"/>
                </a:lnTo>
                <a:lnTo>
                  <a:pt x="26136" y="101058"/>
                </a:lnTo>
                <a:cubicBezTo>
                  <a:pt x="23239" y="101058"/>
                  <a:pt x="20909" y="103388"/>
                  <a:pt x="20909" y="106285"/>
                </a:cubicBezTo>
                <a:cubicBezTo>
                  <a:pt x="20909" y="109182"/>
                  <a:pt x="23239" y="111512"/>
                  <a:pt x="26136" y="111512"/>
                </a:cubicBezTo>
                <a:lnTo>
                  <a:pt x="85377" y="111512"/>
                </a:lnTo>
                <a:cubicBezTo>
                  <a:pt x="88273" y="111512"/>
                  <a:pt x="90604" y="109182"/>
                  <a:pt x="90604" y="106285"/>
                </a:cubicBezTo>
                <a:cubicBezTo>
                  <a:pt x="90604" y="103388"/>
                  <a:pt x="88273" y="101058"/>
                  <a:pt x="85377" y="101058"/>
                </a:cubicBezTo>
                <a:lnTo>
                  <a:pt x="69695" y="101058"/>
                </a:lnTo>
                <a:lnTo>
                  <a:pt x="66210" y="90604"/>
                </a:lnTo>
                <a:lnTo>
                  <a:pt x="97573" y="90604"/>
                </a:lnTo>
                <a:cubicBezTo>
                  <a:pt x="105261" y="90604"/>
                  <a:pt x="111512" y="84353"/>
                  <a:pt x="111512" y="76665"/>
                </a:cubicBezTo>
                <a:lnTo>
                  <a:pt x="111512" y="20909"/>
                </a:lnTo>
                <a:cubicBezTo>
                  <a:pt x="111512" y="13220"/>
                  <a:pt x="105261" y="6970"/>
                  <a:pt x="97573" y="6970"/>
                </a:cubicBezTo>
                <a:lnTo>
                  <a:pt x="13939" y="6970"/>
                </a:lnTo>
                <a:close/>
                <a:moveTo>
                  <a:pt x="20909" y="20909"/>
                </a:moveTo>
                <a:lnTo>
                  <a:pt x="90604" y="20909"/>
                </a:lnTo>
                <a:cubicBezTo>
                  <a:pt x="94459" y="20909"/>
                  <a:pt x="97573" y="24023"/>
                  <a:pt x="97573" y="27878"/>
                </a:cubicBezTo>
                <a:lnTo>
                  <a:pt x="97573" y="62726"/>
                </a:lnTo>
                <a:cubicBezTo>
                  <a:pt x="97573" y="66581"/>
                  <a:pt x="94459" y="69695"/>
                  <a:pt x="90604" y="69695"/>
                </a:cubicBezTo>
                <a:lnTo>
                  <a:pt x="20909" y="69695"/>
                </a:lnTo>
                <a:cubicBezTo>
                  <a:pt x="17054" y="69695"/>
                  <a:pt x="13939" y="66581"/>
                  <a:pt x="13939" y="62726"/>
                </a:cubicBezTo>
                <a:lnTo>
                  <a:pt x="13939" y="27878"/>
                </a:lnTo>
                <a:cubicBezTo>
                  <a:pt x="13939" y="24023"/>
                  <a:pt x="17054" y="20909"/>
                  <a:pt x="20909" y="20909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2" name="Text 59"/>
          <p:cNvSpPr/>
          <p:nvPr/>
        </p:nvSpPr>
        <p:spPr>
          <a:xfrm>
            <a:off x="6672146" y="5087744"/>
            <a:ext cx="2165195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sz="1171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更有针对性的推荐</a:t>
            </a:r>
            <a:endParaRPr lang="en-US" sz="1600" dirty="0"/>
          </a:p>
        </p:txBody>
      </p:sp>
      <p:sp>
        <p:nvSpPr>
          <p:cNvPr id="63" name="Text 60"/>
          <p:cNvSpPr/>
          <p:nvPr/>
        </p:nvSpPr>
        <p:spPr>
          <a:xfrm>
            <a:off x="6672146" y="5347939"/>
            <a:ext cx="2592356" cy="13939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1024" b="1" dirty="0">
                <a:solidFill>
                  <a:srgbClr val="3A4F4C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加入更多</a:t>
            </a:r>
            <a:r>
              <a:rPr lang="zh-CN" altLang="en-US" sz="1024" b="1" dirty="0">
                <a:solidFill>
                  <a:srgbClr val="8FB3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可选择指标</a:t>
            </a:r>
            <a:r>
              <a:rPr lang="en-US" sz="1024" dirty="0">
                <a:solidFill>
                  <a:srgbClr val="3A4F4C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</a:t>
            </a:r>
            <a:r>
              <a:rPr lang="zh-CN" altLang="en-US" sz="1024" dirty="0">
                <a:solidFill>
                  <a:srgbClr val="3A4F4C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生成更加深度的推荐</a:t>
            </a:r>
            <a:endParaRPr lang="en-US" sz="1600" dirty="0"/>
          </a:p>
        </p:txBody>
      </p:sp>
      <p:sp>
        <p:nvSpPr>
          <p:cNvPr id="64" name="Shape 61"/>
          <p:cNvSpPr/>
          <p:nvPr/>
        </p:nvSpPr>
        <p:spPr>
          <a:xfrm>
            <a:off x="6337610" y="5608134"/>
            <a:ext cx="223024" cy="223024"/>
          </a:xfrm>
          <a:custGeom>
            <a:avLst/>
            <a:gdLst/>
            <a:ahLst/>
            <a:cxnLst/>
            <a:rect l="l" t="t" r="r" b="b"/>
            <a:pathLst>
              <a:path w="223024" h="223024">
                <a:moveTo>
                  <a:pt x="74341" y="0"/>
                </a:moveTo>
                <a:lnTo>
                  <a:pt x="148684" y="0"/>
                </a:lnTo>
                <a:cubicBezTo>
                  <a:pt x="189741" y="0"/>
                  <a:pt x="223024" y="33283"/>
                  <a:pt x="223024" y="74341"/>
                </a:cubicBezTo>
                <a:lnTo>
                  <a:pt x="223024" y="148684"/>
                </a:lnTo>
                <a:cubicBezTo>
                  <a:pt x="223024" y="189741"/>
                  <a:pt x="189741" y="223024"/>
                  <a:pt x="148684" y="223024"/>
                </a:cubicBezTo>
                <a:lnTo>
                  <a:pt x="74341" y="223024"/>
                </a:lnTo>
                <a:cubicBezTo>
                  <a:pt x="33283" y="223024"/>
                  <a:pt x="0" y="189741"/>
                  <a:pt x="0" y="148684"/>
                </a:cubicBezTo>
                <a:lnTo>
                  <a:pt x="0" y="74341"/>
                </a:lnTo>
                <a:cubicBezTo>
                  <a:pt x="0" y="33283"/>
                  <a:pt x="33283" y="0"/>
                  <a:pt x="74341" y="0"/>
                </a:cubicBezTo>
                <a:close/>
              </a:path>
            </a:pathLst>
          </a:custGeom>
          <a:gradFill flip="none" rotWithShape="1">
            <a:gsLst>
              <a:gs pos="0">
                <a:srgbClr val="39A897"/>
              </a:gs>
              <a:gs pos="100000">
                <a:srgbClr val="95B8C0"/>
              </a:gs>
            </a:gsLst>
            <a:lin ang="2700000" scaled="1"/>
          </a:gradFill>
          <a:ln/>
        </p:spPr>
      </p:sp>
      <p:sp>
        <p:nvSpPr>
          <p:cNvPr id="65" name="Shape 62"/>
          <p:cNvSpPr/>
          <p:nvPr/>
        </p:nvSpPr>
        <p:spPr>
          <a:xfrm>
            <a:off x="6393366" y="5663890"/>
            <a:ext cx="111512" cy="111512"/>
          </a:xfrm>
          <a:custGeom>
            <a:avLst/>
            <a:gdLst/>
            <a:ahLst/>
            <a:cxnLst/>
            <a:rect l="l" t="t" r="r" b="b"/>
            <a:pathLst>
              <a:path w="111512" h="111512">
                <a:moveTo>
                  <a:pt x="13939" y="13939"/>
                </a:moveTo>
                <a:cubicBezTo>
                  <a:pt x="13939" y="10084"/>
                  <a:pt x="10825" y="6970"/>
                  <a:pt x="6970" y="6970"/>
                </a:cubicBezTo>
                <a:cubicBezTo>
                  <a:pt x="3115" y="6970"/>
                  <a:pt x="0" y="10084"/>
                  <a:pt x="0" y="13939"/>
                </a:cubicBezTo>
                <a:lnTo>
                  <a:pt x="0" y="87119"/>
                </a:lnTo>
                <a:cubicBezTo>
                  <a:pt x="0" y="96746"/>
                  <a:pt x="7797" y="104543"/>
                  <a:pt x="17424" y="104543"/>
                </a:cubicBezTo>
                <a:lnTo>
                  <a:pt x="104543" y="104543"/>
                </a:lnTo>
                <a:cubicBezTo>
                  <a:pt x="108398" y="104543"/>
                  <a:pt x="111512" y="101428"/>
                  <a:pt x="111512" y="97573"/>
                </a:cubicBezTo>
                <a:cubicBezTo>
                  <a:pt x="111512" y="93718"/>
                  <a:pt x="108398" y="90604"/>
                  <a:pt x="104543" y="90604"/>
                </a:cubicBezTo>
                <a:lnTo>
                  <a:pt x="17424" y="90604"/>
                </a:lnTo>
                <a:cubicBezTo>
                  <a:pt x="15507" y="90604"/>
                  <a:pt x="13939" y="89036"/>
                  <a:pt x="13939" y="87119"/>
                </a:cubicBezTo>
                <a:lnTo>
                  <a:pt x="13939" y="13939"/>
                </a:lnTo>
                <a:close/>
                <a:moveTo>
                  <a:pt x="102495" y="32800"/>
                </a:moveTo>
                <a:cubicBezTo>
                  <a:pt x="105218" y="30078"/>
                  <a:pt x="105218" y="25657"/>
                  <a:pt x="102495" y="22934"/>
                </a:cubicBezTo>
                <a:cubicBezTo>
                  <a:pt x="99773" y="20212"/>
                  <a:pt x="95352" y="20212"/>
                  <a:pt x="92629" y="22934"/>
                </a:cubicBezTo>
                <a:lnTo>
                  <a:pt x="69695" y="45890"/>
                </a:lnTo>
                <a:lnTo>
                  <a:pt x="57194" y="33410"/>
                </a:lnTo>
                <a:cubicBezTo>
                  <a:pt x="54471" y="30688"/>
                  <a:pt x="50050" y="30688"/>
                  <a:pt x="47327" y="33410"/>
                </a:cubicBezTo>
                <a:lnTo>
                  <a:pt x="26419" y="54319"/>
                </a:lnTo>
                <a:cubicBezTo>
                  <a:pt x="23696" y="57041"/>
                  <a:pt x="23696" y="61462"/>
                  <a:pt x="26419" y="64185"/>
                </a:cubicBezTo>
                <a:cubicBezTo>
                  <a:pt x="29141" y="66907"/>
                  <a:pt x="33563" y="66907"/>
                  <a:pt x="36285" y="64185"/>
                </a:cubicBezTo>
                <a:lnTo>
                  <a:pt x="52271" y="48199"/>
                </a:lnTo>
                <a:lnTo>
                  <a:pt x="64773" y="60700"/>
                </a:lnTo>
                <a:cubicBezTo>
                  <a:pt x="67495" y="63423"/>
                  <a:pt x="71917" y="63423"/>
                  <a:pt x="74639" y="60700"/>
                </a:cubicBezTo>
                <a:lnTo>
                  <a:pt x="102517" y="32822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66" name="Text 63"/>
          <p:cNvSpPr/>
          <p:nvPr/>
        </p:nvSpPr>
        <p:spPr>
          <a:xfrm>
            <a:off x="6672146" y="5608134"/>
            <a:ext cx="2146610" cy="22302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1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更多指标集成</a:t>
            </a:r>
            <a:endParaRPr lang="en-US" sz="1600" dirty="0"/>
          </a:p>
        </p:txBody>
      </p:sp>
      <p:sp>
        <p:nvSpPr>
          <p:cNvPr id="67" name="Text 64"/>
          <p:cNvSpPr/>
          <p:nvPr/>
        </p:nvSpPr>
        <p:spPr>
          <a:xfrm>
            <a:off x="6672146" y="5868329"/>
            <a:ext cx="2137317" cy="185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24" dirty="0">
                <a:solidFill>
                  <a:srgbClr val="3A4F4C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集成</a:t>
            </a:r>
            <a:r>
              <a:rPr lang="en-US" sz="1024" b="1" dirty="0">
                <a:solidFill>
                  <a:srgbClr val="39A89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issue响应时间/PR合并率</a:t>
            </a:r>
            <a:r>
              <a:rPr lang="en-US" sz="1024" dirty="0">
                <a:solidFill>
                  <a:srgbClr val="3A4F4C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等指标</a:t>
            </a:r>
            <a:endParaRPr lang="en-US" sz="1600" dirty="0"/>
          </a:p>
        </p:txBody>
      </p:sp>
      <p:sp>
        <p:nvSpPr>
          <p:cNvPr id="68" name="Shape 65"/>
          <p:cNvSpPr/>
          <p:nvPr/>
        </p:nvSpPr>
        <p:spPr>
          <a:xfrm>
            <a:off x="381000" y="6342256"/>
            <a:ext cx="11430000" cy="501805"/>
          </a:xfrm>
          <a:custGeom>
            <a:avLst/>
            <a:gdLst/>
            <a:ahLst/>
            <a:cxnLst/>
            <a:rect l="l" t="t" r="r" b="b"/>
            <a:pathLst>
              <a:path w="11430000" h="501805">
                <a:moveTo>
                  <a:pt x="148685" y="0"/>
                </a:moveTo>
                <a:lnTo>
                  <a:pt x="11281315" y="0"/>
                </a:lnTo>
                <a:cubicBezTo>
                  <a:pt x="11363432" y="0"/>
                  <a:pt x="11430000" y="66568"/>
                  <a:pt x="11430000" y="148685"/>
                </a:cubicBezTo>
                <a:lnTo>
                  <a:pt x="11430000" y="353120"/>
                </a:lnTo>
                <a:cubicBezTo>
                  <a:pt x="11430000" y="435236"/>
                  <a:pt x="11363432" y="501805"/>
                  <a:pt x="11281315" y="501805"/>
                </a:cubicBezTo>
                <a:lnTo>
                  <a:pt x="148685" y="501805"/>
                </a:lnTo>
                <a:cubicBezTo>
                  <a:pt x="66623" y="501805"/>
                  <a:pt x="0" y="435181"/>
                  <a:pt x="0" y="353120"/>
                </a:cubicBezTo>
                <a:lnTo>
                  <a:pt x="0" y="148685"/>
                </a:lnTo>
                <a:cubicBezTo>
                  <a:pt x="0" y="66623"/>
                  <a:pt x="66623" y="0"/>
                  <a:pt x="148685" y="0"/>
                </a:cubicBezTo>
                <a:close/>
              </a:path>
            </a:pathLst>
          </a:custGeom>
          <a:gradFill flip="none" rotWithShape="1">
            <a:gsLst>
              <a:gs pos="0">
                <a:srgbClr val="39A897">
                  <a:alpha val="20000"/>
                </a:srgbClr>
              </a:gs>
              <a:gs pos="50000">
                <a:srgbClr val="8FB3AC">
                  <a:alpha val="20000"/>
                </a:srgbClr>
              </a:gs>
              <a:gs pos="100000">
                <a:srgbClr val="95B8C0">
                  <a:alpha val="20000"/>
                </a:srgbClr>
              </a:gs>
            </a:gsLst>
            <a:lin ang="0" scaled="1"/>
          </a:gradFill>
          <a:ln w="25400">
            <a:solidFill>
              <a:srgbClr val="39A897">
                <a:alpha val="30196"/>
              </a:srgbClr>
            </a:solidFill>
            <a:prstDash val="solid"/>
          </a:ln>
        </p:spPr>
      </p:sp>
      <p:sp>
        <p:nvSpPr>
          <p:cNvPr id="69" name="Text 66"/>
          <p:cNvSpPr/>
          <p:nvPr/>
        </p:nvSpPr>
        <p:spPr>
          <a:xfrm>
            <a:off x="455341" y="6463061"/>
            <a:ext cx="11281317" cy="2601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63" b="1" dirty="0">
                <a:solidFill>
                  <a:srgbClr val="3A4F4C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"让开源项目发现变得更简单，让每个人都能找到适合自己的开源之路"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6:17:05-d2t9p0dnfo2stf9dj890.jpg"/>
          <p:cNvPicPr>
            <a:picLocks noChangeAspect="1"/>
          </p:cNvPicPr>
          <p:nvPr/>
        </p:nvPicPr>
        <p:blipFill>
          <a:blip r:embed="rId3"/>
          <a:srcRect b="2016"/>
          <a:stretch/>
        </p:blipFill>
        <p:spPr>
          <a:xfrm>
            <a:off x="-183515" y="-146050"/>
            <a:ext cx="12633325" cy="7023100"/>
          </a:xfrm>
          <a:prstGeom prst="rect">
            <a:avLst/>
          </a:prstGeom>
        </p:spPr>
      </p:pic>
      <p:pic>
        <p:nvPicPr>
          <p:cNvPr id="3" name="Image 1" descr="https://kimi-web-img.moonshot.cn/img/freerangestock.com/cc110d513889ee9cba51f3dce2fb1d270af1d82a.jpg"/>
          <p:cNvPicPr>
            <a:picLocks noChangeAspect="1"/>
          </p:cNvPicPr>
          <p:nvPr/>
        </p:nvPicPr>
        <p:blipFill>
          <a:blip r:embed="rId4">
            <a:alphaModFix amt="30000"/>
          </a:blip>
          <a:srcRect t="7769" b="7769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4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8FB3AC">
                  <a:alpha val="90000"/>
                </a:srgbClr>
              </a:gs>
              <a:gs pos="50000">
                <a:srgbClr val="95B8C0">
                  <a:alpha val="85000"/>
                </a:srgbClr>
              </a:gs>
              <a:gs pos="100000">
                <a:srgbClr val="39A897">
                  <a:alpha val="80000"/>
                </a:srgbClr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" name="Shape 1"/>
          <p:cNvSpPr/>
          <p:nvPr/>
        </p:nvSpPr>
        <p:spPr>
          <a:xfrm>
            <a:off x="5024438" y="180975"/>
            <a:ext cx="2143125" cy="552450"/>
          </a:xfrm>
          <a:custGeom>
            <a:avLst/>
            <a:gdLst/>
            <a:ahLst/>
            <a:cxnLst/>
            <a:rect l="l" t="t" r="r" b="b"/>
            <a:pathLst>
              <a:path w="2143125" h="552450">
                <a:moveTo>
                  <a:pt x="276225" y="0"/>
                </a:moveTo>
                <a:lnTo>
                  <a:pt x="1866900" y="0"/>
                </a:lnTo>
                <a:cubicBezTo>
                  <a:pt x="2019353" y="0"/>
                  <a:pt x="2143125" y="123772"/>
                  <a:pt x="2143125" y="276225"/>
                </a:cubicBezTo>
                <a:lnTo>
                  <a:pt x="2143125" y="276225"/>
                </a:lnTo>
                <a:cubicBezTo>
                  <a:pt x="2143125" y="428678"/>
                  <a:pt x="2019353" y="552450"/>
                  <a:pt x="1866900" y="552450"/>
                </a:cubicBezTo>
                <a:lnTo>
                  <a:pt x="276225" y="552450"/>
                </a:lnTo>
                <a:cubicBezTo>
                  <a:pt x="123772" y="552450"/>
                  <a:pt x="0" y="428678"/>
                  <a:pt x="0" y="276225"/>
                </a:cubicBezTo>
                <a:lnTo>
                  <a:pt x="0" y="276225"/>
                </a:lnTo>
                <a:cubicBezTo>
                  <a:pt x="0" y="123772"/>
                  <a:pt x="123772" y="0"/>
                  <a:pt x="276225" y="0"/>
                </a:cubicBezTo>
                <a:close/>
              </a:path>
            </a:pathLst>
          </a:custGeom>
          <a:solidFill>
            <a:srgbClr val="FFFFFF">
              <a:alpha val="20000"/>
            </a:srgbClr>
          </a:solidFill>
          <a:ln w="25400">
            <a:solidFill>
              <a:srgbClr val="FFFFFF">
                <a:alpha val="40000"/>
              </a:srgbClr>
            </a:solidFill>
            <a:prstDash val="solid"/>
          </a:ln>
        </p:spPr>
      </p:sp>
      <p:sp>
        <p:nvSpPr>
          <p:cNvPr id="6" name="Text 2"/>
          <p:cNvSpPr/>
          <p:nvPr/>
        </p:nvSpPr>
        <p:spPr>
          <a:xfrm>
            <a:off x="5281613" y="304800"/>
            <a:ext cx="16287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kern="0" spc="18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 YOU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4236442" y="1047750"/>
            <a:ext cx="3714750" cy="685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5400" b="1" dirty="0">
                <a:solidFill>
                  <a:srgbClr val="FFFFFF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致谢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4336455" y="1962150"/>
            <a:ext cx="35147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2250" b="1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SmartRepoRecommender</a:t>
            </a:r>
            <a:endParaRPr lang="en-US" sz="1600" dirty="0"/>
          </a:p>
        </p:txBody>
      </p:sp>
      <p:sp>
        <p:nvSpPr>
          <p:cNvPr id="9" name="Shape 5"/>
          <p:cNvSpPr/>
          <p:nvPr/>
        </p:nvSpPr>
        <p:spPr>
          <a:xfrm>
            <a:off x="1219200" y="3067050"/>
            <a:ext cx="3048000" cy="2628900"/>
          </a:xfrm>
          <a:custGeom>
            <a:avLst/>
            <a:gdLst/>
            <a:ahLst/>
            <a:cxnLst/>
            <a:rect l="l" t="t" r="r" b="b"/>
            <a:pathLst>
              <a:path w="3048000" h="2628900">
                <a:moveTo>
                  <a:pt x="152397" y="0"/>
                </a:moveTo>
                <a:lnTo>
                  <a:pt x="2895603" y="0"/>
                </a:lnTo>
                <a:cubicBezTo>
                  <a:pt x="2979769" y="0"/>
                  <a:pt x="3048000" y="68231"/>
                  <a:pt x="3048000" y="152397"/>
                </a:cubicBezTo>
                <a:lnTo>
                  <a:pt x="3048000" y="2476503"/>
                </a:lnTo>
                <a:cubicBezTo>
                  <a:pt x="3048000" y="2560669"/>
                  <a:pt x="2979769" y="2628900"/>
                  <a:pt x="2895603" y="2628900"/>
                </a:cubicBezTo>
                <a:lnTo>
                  <a:pt x="152397" y="2628900"/>
                </a:lnTo>
                <a:cubicBezTo>
                  <a:pt x="68231" y="2628900"/>
                  <a:pt x="0" y="2560669"/>
                  <a:pt x="0" y="2476503"/>
                </a:cubicBezTo>
                <a:lnTo>
                  <a:pt x="0" y="152397"/>
                </a:lnTo>
                <a:cubicBezTo>
                  <a:pt x="0" y="68287"/>
                  <a:pt x="68287" y="0"/>
                  <a:pt x="152397" y="0"/>
                </a:cubicBezTo>
                <a:close/>
              </a:path>
            </a:pathLst>
          </a:custGeom>
          <a:solidFill>
            <a:srgbClr val="FFFFFF">
              <a:alpha val="90196"/>
            </a:srgbClr>
          </a:solidFill>
          <a:ln/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10" name="Shape 6"/>
          <p:cNvSpPr/>
          <p:nvPr/>
        </p:nvSpPr>
        <p:spPr>
          <a:xfrm>
            <a:off x="2438400" y="329565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gradFill flip="none" rotWithShape="1">
            <a:gsLst>
              <a:gs pos="0">
                <a:srgbClr val="39A897"/>
              </a:gs>
              <a:gs pos="100000">
                <a:srgbClr val="8FB3AC"/>
              </a:gs>
            </a:gsLst>
            <a:lin ang="2700000" scaled="1"/>
          </a:gra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1" name="Shape 7"/>
          <p:cNvSpPr/>
          <p:nvPr/>
        </p:nvSpPr>
        <p:spPr>
          <a:xfrm>
            <a:off x="2566988" y="3457575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71438" y="53578"/>
                </a:moveTo>
                <a:cubicBezTo>
                  <a:pt x="71438" y="33877"/>
                  <a:pt x="87455" y="17859"/>
                  <a:pt x="107156" y="17859"/>
                </a:cubicBezTo>
                <a:lnTo>
                  <a:pt x="303609" y="17859"/>
                </a:lnTo>
                <a:cubicBezTo>
                  <a:pt x="323310" y="17859"/>
                  <a:pt x="339328" y="33877"/>
                  <a:pt x="339328" y="53578"/>
                </a:cubicBezTo>
                <a:lnTo>
                  <a:pt x="339328" y="187523"/>
                </a:lnTo>
                <a:lnTo>
                  <a:pt x="285750" y="187523"/>
                </a:lnTo>
                <a:lnTo>
                  <a:pt x="285750" y="178594"/>
                </a:lnTo>
                <a:cubicBezTo>
                  <a:pt x="285750" y="168715"/>
                  <a:pt x="277769" y="160734"/>
                  <a:pt x="267891" y="160734"/>
                </a:cubicBezTo>
                <a:lnTo>
                  <a:pt x="232172" y="160734"/>
                </a:lnTo>
                <a:cubicBezTo>
                  <a:pt x="222293" y="160734"/>
                  <a:pt x="214313" y="168715"/>
                  <a:pt x="214313" y="178594"/>
                </a:cubicBezTo>
                <a:lnTo>
                  <a:pt x="214313" y="187523"/>
                </a:lnTo>
                <a:lnTo>
                  <a:pt x="142261" y="187523"/>
                </a:lnTo>
                <a:cubicBezTo>
                  <a:pt x="148344" y="177031"/>
                  <a:pt x="151805" y="164809"/>
                  <a:pt x="151805" y="151805"/>
                </a:cubicBezTo>
                <a:cubicBezTo>
                  <a:pt x="151805" y="112347"/>
                  <a:pt x="119825" y="80367"/>
                  <a:pt x="80367" y="80367"/>
                </a:cubicBezTo>
                <a:cubicBezTo>
                  <a:pt x="77353" y="80367"/>
                  <a:pt x="74340" y="80535"/>
                  <a:pt x="71438" y="80925"/>
                </a:cubicBezTo>
                <a:lnTo>
                  <a:pt x="71438" y="53578"/>
                </a:lnTo>
                <a:close/>
                <a:moveTo>
                  <a:pt x="185849" y="250031"/>
                </a:moveTo>
                <a:cubicBezTo>
                  <a:pt x="183003" y="236525"/>
                  <a:pt x="176752" y="224303"/>
                  <a:pt x="167934" y="214313"/>
                </a:cubicBezTo>
                <a:lnTo>
                  <a:pt x="339328" y="214313"/>
                </a:lnTo>
                <a:cubicBezTo>
                  <a:pt x="339328" y="234014"/>
                  <a:pt x="323310" y="250031"/>
                  <a:pt x="303609" y="250031"/>
                </a:cubicBezTo>
                <a:lnTo>
                  <a:pt x="185849" y="250031"/>
                </a:lnTo>
                <a:close/>
                <a:moveTo>
                  <a:pt x="35719" y="151805"/>
                </a:moveTo>
                <a:cubicBezTo>
                  <a:pt x="35719" y="127163"/>
                  <a:pt x="55725" y="107156"/>
                  <a:pt x="80367" y="107156"/>
                </a:cubicBezTo>
                <a:cubicBezTo>
                  <a:pt x="105009" y="107156"/>
                  <a:pt x="125016" y="127163"/>
                  <a:pt x="125016" y="151805"/>
                </a:cubicBezTo>
                <a:cubicBezTo>
                  <a:pt x="125016" y="176447"/>
                  <a:pt x="105009" y="196453"/>
                  <a:pt x="80367" y="196453"/>
                </a:cubicBezTo>
                <a:cubicBezTo>
                  <a:pt x="55725" y="196453"/>
                  <a:pt x="35719" y="176447"/>
                  <a:pt x="35719" y="151805"/>
                </a:cubicBezTo>
                <a:close/>
                <a:moveTo>
                  <a:pt x="0" y="267891"/>
                </a:moveTo>
                <a:cubicBezTo>
                  <a:pt x="0" y="238311"/>
                  <a:pt x="23999" y="214313"/>
                  <a:pt x="53578" y="214313"/>
                </a:cubicBezTo>
                <a:lnTo>
                  <a:pt x="107156" y="214313"/>
                </a:lnTo>
                <a:cubicBezTo>
                  <a:pt x="136736" y="214313"/>
                  <a:pt x="160734" y="238311"/>
                  <a:pt x="160734" y="267891"/>
                </a:cubicBezTo>
                <a:cubicBezTo>
                  <a:pt x="160734" y="277769"/>
                  <a:pt x="152753" y="285750"/>
                  <a:pt x="142875" y="285750"/>
                </a:cubicBezTo>
                <a:lnTo>
                  <a:pt x="17859" y="285750"/>
                </a:lnTo>
                <a:cubicBezTo>
                  <a:pt x="7981" y="285750"/>
                  <a:pt x="0" y="277769"/>
                  <a:pt x="0" y="267891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2" name="Text 8"/>
          <p:cNvSpPr/>
          <p:nvPr/>
        </p:nvSpPr>
        <p:spPr>
          <a:xfrm>
            <a:off x="1390650" y="4019550"/>
            <a:ext cx="2705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3A4F4C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感谢老师指导</a:t>
            </a:r>
            <a:endParaRPr lang="en-US" sz="1600" dirty="0"/>
          </a:p>
        </p:txBody>
      </p:sp>
      <p:sp>
        <p:nvSpPr>
          <p:cNvPr id="13" name="Text 9"/>
          <p:cNvSpPr/>
          <p:nvPr/>
        </p:nvSpPr>
        <p:spPr>
          <a:xfrm>
            <a:off x="1409700" y="4476750"/>
            <a:ext cx="26670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 err="1">
                <a:solidFill>
                  <a:srgbClr val="3A4F4C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感谢课程老师的悉心教导，让我们在《数据科学导论》课程中掌握了</a:t>
            </a:r>
            <a:r>
              <a:rPr lang="zh-CN" altLang="en-US" sz="1200" dirty="0">
                <a:solidFill>
                  <a:srgbClr val="3A4F4C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数据可视化</a:t>
            </a:r>
            <a:r>
              <a:rPr lang="en-US" sz="1200" dirty="0">
                <a:solidFill>
                  <a:srgbClr val="3A4F4C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、Python编程实践等宝贵知识。</a:t>
            </a: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4572000" y="3067050"/>
            <a:ext cx="3048000" cy="2628900"/>
          </a:xfrm>
          <a:custGeom>
            <a:avLst/>
            <a:gdLst/>
            <a:ahLst/>
            <a:cxnLst/>
            <a:rect l="l" t="t" r="r" b="b"/>
            <a:pathLst>
              <a:path w="3048000" h="2628900">
                <a:moveTo>
                  <a:pt x="152397" y="0"/>
                </a:moveTo>
                <a:lnTo>
                  <a:pt x="2895603" y="0"/>
                </a:lnTo>
                <a:cubicBezTo>
                  <a:pt x="2979769" y="0"/>
                  <a:pt x="3048000" y="68231"/>
                  <a:pt x="3048000" y="152397"/>
                </a:cubicBezTo>
                <a:lnTo>
                  <a:pt x="3048000" y="2476503"/>
                </a:lnTo>
                <a:cubicBezTo>
                  <a:pt x="3048000" y="2560669"/>
                  <a:pt x="2979769" y="2628900"/>
                  <a:pt x="2895603" y="2628900"/>
                </a:cubicBezTo>
                <a:lnTo>
                  <a:pt x="152397" y="2628900"/>
                </a:lnTo>
                <a:cubicBezTo>
                  <a:pt x="68231" y="2628900"/>
                  <a:pt x="0" y="2560669"/>
                  <a:pt x="0" y="2476503"/>
                </a:cubicBezTo>
                <a:lnTo>
                  <a:pt x="0" y="152397"/>
                </a:lnTo>
                <a:cubicBezTo>
                  <a:pt x="0" y="68287"/>
                  <a:pt x="68287" y="0"/>
                  <a:pt x="152397" y="0"/>
                </a:cubicBezTo>
                <a:close/>
              </a:path>
            </a:pathLst>
          </a:custGeom>
          <a:solidFill>
            <a:srgbClr val="FFFFFF">
              <a:alpha val="90196"/>
            </a:srgbClr>
          </a:solidFill>
          <a:ln/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15" name="Shape 11"/>
          <p:cNvSpPr/>
          <p:nvPr/>
        </p:nvSpPr>
        <p:spPr>
          <a:xfrm>
            <a:off x="5791200" y="329565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gradFill flip="none" rotWithShape="1">
            <a:gsLst>
              <a:gs pos="0">
                <a:srgbClr val="95B8C0"/>
              </a:gs>
              <a:gs pos="100000">
                <a:srgbClr val="8FB3AC"/>
              </a:gs>
            </a:gsLst>
            <a:lin ang="2700000" scaled="1"/>
          </a:gradFill>
          <a:ln/>
        </p:spPr>
      </p:sp>
      <p:sp>
        <p:nvSpPr>
          <p:cNvPr id="16" name="Shape 12"/>
          <p:cNvSpPr/>
          <p:nvPr/>
        </p:nvSpPr>
        <p:spPr>
          <a:xfrm>
            <a:off x="5973366" y="3457575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44648" y="58043"/>
                </a:moveTo>
                <a:cubicBezTo>
                  <a:pt x="52041" y="58043"/>
                  <a:pt x="58043" y="52041"/>
                  <a:pt x="58043" y="44648"/>
                </a:cubicBezTo>
                <a:cubicBezTo>
                  <a:pt x="58043" y="37256"/>
                  <a:pt x="52041" y="31254"/>
                  <a:pt x="44648" y="31254"/>
                </a:cubicBezTo>
                <a:cubicBezTo>
                  <a:pt x="37256" y="31254"/>
                  <a:pt x="31254" y="37256"/>
                  <a:pt x="31254" y="44648"/>
                </a:cubicBezTo>
                <a:cubicBezTo>
                  <a:pt x="31254" y="52041"/>
                  <a:pt x="37256" y="58043"/>
                  <a:pt x="44648" y="58043"/>
                </a:cubicBezTo>
                <a:close/>
                <a:moveTo>
                  <a:pt x="89297" y="44648"/>
                </a:moveTo>
                <a:cubicBezTo>
                  <a:pt x="89297" y="62954"/>
                  <a:pt x="78302" y="78693"/>
                  <a:pt x="62508" y="85558"/>
                </a:cubicBezTo>
                <a:lnTo>
                  <a:pt x="62508" y="125016"/>
                </a:lnTo>
                <a:lnTo>
                  <a:pt x="160734" y="125016"/>
                </a:lnTo>
                <a:cubicBezTo>
                  <a:pt x="175524" y="125016"/>
                  <a:pt x="187523" y="113016"/>
                  <a:pt x="187523" y="98227"/>
                </a:cubicBezTo>
                <a:lnTo>
                  <a:pt x="187523" y="85558"/>
                </a:lnTo>
                <a:cubicBezTo>
                  <a:pt x="171729" y="78693"/>
                  <a:pt x="160734" y="62954"/>
                  <a:pt x="160734" y="44648"/>
                </a:cubicBezTo>
                <a:cubicBezTo>
                  <a:pt x="160734" y="19980"/>
                  <a:pt x="180715" y="0"/>
                  <a:pt x="205383" y="0"/>
                </a:cubicBezTo>
                <a:cubicBezTo>
                  <a:pt x="230051" y="0"/>
                  <a:pt x="250031" y="19980"/>
                  <a:pt x="250031" y="44648"/>
                </a:cubicBezTo>
                <a:cubicBezTo>
                  <a:pt x="250031" y="62954"/>
                  <a:pt x="239037" y="78693"/>
                  <a:pt x="223242" y="85558"/>
                </a:cubicBezTo>
                <a:lnTo>
                  <a:pt x="223242" y="98227"/>
                </a:lnTo>
                <a:cubicBezTo>
                  <a:pt x="223242" y="132773"/>
                  <a:pt x="195281" y="160734"/>
                  <a:pt x="160734" y="160734"/>
                </a:cubicBezTo>
                <a:lnTo>
                  <a:pt x="62508" y="160734"/>
                </a:lnTo>
                <a:lnTo>
                  <a:pt x="62508" y="200192"/>
                </a:lnTo>
                <a:cubicBezTo>
                  <a:pt x="78302" y="207057"/>
                  <a:pt x="89297" y="222796"/>
                  <a:pt x="89297" y="241102"/>
                </a:cubicBezTo>
                <a:cubicBezTo>
                  <a:pt x="89297" y="265770"/>
                  <a:pt x="69317" y="285750"/>
                  <a:pt x="44648" y="285750"/>
                </a:cubicBezTo>
                <a:cubicBezTo>
                  <a:pt x="19980" y="285750"/>
                  <a:pt x="0" y="265770"/>
                  <a:pt x="0" y="241102"/>
                </a:cubicBezTo>
                <a:cubicBezTo>
                  <a:pt x="0" y="222796"/>
                  <a:pt x="10995" y="207057"/>
                  <a:pt x="26789" y="200192"/>
                </a:cubicBezTo>
                <a:lnTo>
                  <a:pt x="26789" y="85613"/>
                </a:lnTo>
                <a:cubicBezTo>
                  <a:pt x="10995" y="78693"/>
                  <a:pt x="0" y="62954"/>
                  <a:pt x="0" y="44648"/>
                </a:cubicBezTo>
                <a:cubicBezTo>
                  <a:pt x="0" y="19980"/>
                  <a:pt x="19980" y="0"/>
                  <a:pt x="44648" y="0"/>
                </a:cubicBezTo>
                <a:cubicBezTo>
                  <a:pt x="69317" y="0"/>
                  <a:pt x="89297" y="19980"/>
                  <a:pt x="89297" y="44648"/>
                </a:cubicBezTo>
                <a:close/>
                <a:moveTo>
                  <a:pt x="218777" y="44648"/>
                </a:moveTo>
                <a:cubicBezTo>
                  <a:pt x="218777" y="37256"/>
                  <a:pt x="212775" y="31254"/>
                  <a:pt x="205383" y="31254"/>
                </a:cubicBezTo>
                <a:cubicBezTo>
                  <a:pt x="197990" y="31254"/>
                  <a:pt x="191988" y="37256"/>
                  <a:pt x="191988" y="44648"/>
                </a:cubicBezTo>
                <a:cubicBezTo>
                  <a:pt x="191988" y="52041"/>
                  <a:pt x="197990" y="58043"/>
                  <a:pt x="205383" y="58043"/>
                </a:cubicBezTo>
                <a:cubicBezTo>
                  <a:pt x="212775" y="58043"/>
                  <a:pt x="218777" y="52041"/>
                  <a:pt x="218777" y="44648"/>
                </a:cubicBezTo>
                <a:close/>
                <a:moveTo>
                  <a:pt x="44648" y="254496"/>
                </a:moveTo>
                <a:cubicBezTo>
                  <a:pt x="52041" y="254496"/>
                  <a:pt x="58043" y="248494"/>
                  <a:pt x="58043" y="241102"/>
                </a:cubicBezTo>
                <a:cubicBezTo>
                  <a:pt x="58043" y="233709"/>
                  <a:pt x="52041" y="227707"/>
                  <a:pt x="44648" y="227707"/>
                </a:cubicBezTo>
                <a:cubicBezTo>
                  <a:pt x="37256" y="227707"/>
                  <a:pt x="31254" y="233709"/>
                  <a:pt x="31254" y="241102"/>
                </a:cubicBezTo>
                <a:cubicBezTo>
                  <a:pt x="31254" y="248494"/>
                  <a:pt x="37256" y="254496"/>
                  <a:pt x="44648" y="25449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7" name="Text 13"/>
          <p:cNvSpPr/>
          <p:nvPr/>
        </p:nvSpPr>
        <p:spPr>
          <a:xfrm>
            <a:off x="4743450" y="4019550"/>
            <a:ext cx="2705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3A4F4C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感谢开源社区</a:t>
            </a:r>
            <a:endParaRPr lang="en-US" sz="1600" dirty="0"/>
          </a:p>
        </p:txBody>
      </p:sp>
      <p:sp>
        <p:nvSpPr>
          <p:cNvPr id="18" name="Text 14"/>
          <p:cNvSpPr/>
          <p:nvPr/>
        </p:nvSpPr>
        <p:spPr>
          <a:xfrm>
            <a:off x="4762500" y="4476750"/>
            <a:ext cx="2667000" cy="990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>
                <a:solidFill>
                  <a:srgbClr val="3A4F4C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感谢GitHub开源社区提供的数据支持，感谢top_300项目库的贡献者们，是你们的高质量项目让推荐系统有了优质基础。</a:t>
            </a:r>
            <a:endParaRPr lang="en-US" sz="1600" dirty="0"/>
          </a:p>
        </p:txBody>
      </p:sp>
      <p:sp>
        <p:nvSpPr>
          <p:cNvPr id="19" name="Shape 15"/>
          <p:cNvSpPr/>
          <p:nvPr/>
        </p:nvSpPr>
        <p:spPr>
          <a:xfrm>
            <a:off x="7924800" y="3067050"/>
            <a:ext cx="3048000" cy="2628900"/>
          </a:xfrm>
          <a:custGeom>
            <a:avLst/>
            <a:gdLst/>
            <a:ahLst/>
            <a:cxnLst/>
            <a:rect l="l" t="t" r="r" b="b"/>
            <a:pathLst>
              <a:path w="3048000" h="2628900">
                <a:moveTo>
                  <a:pt x="152397" y="0"/>
                </a:moveTo>
                <a:lnTo>
                  <a:pt x="2895603" y="0"/>
                </a:lnTo>
                <a:cubicBezTo>
                  <a:pt x="2979769" y="0"/>
                  <a:pt x="3048000" y="68231"/>
                  <a:pt x="3048000" y="152397"/>
                </a:cubicBezTo>
                <a:lnTo>
                  <a:pt x="3048000" y="2476503"/>
                </a:lnTo>
                <a:cubicBezTo>
                  <a:pt x="3048000" y="2560669"/>
                  <a:pt x="2979769" y="2628900"/>
                  <a:pt x="2895603" y="2628900"/>
                </a:cubicBezTo>
                <a:lnTo>
                  <a:pt x="152397" y="2628900"/>
                </a:lnTo>
                <a:cubicBezTo>
                  <a:pt x="68231" y="2628900"/>
                  <a:pt x="0" y="2560669"/>
                  <a:pt x="0" y="2476503"/>
                </a:cubicBezTo>
                <a:lnTo>
                  <a:pt x="0" y="152397"/>
                </a:lnTo>
                <a:cubicBezTo>
                  <a:pt x="0" y="68287"/>
                  <a:pt x="68287" y="0"/>
                  <a:pt x="152397" y="0"/>
                </a:cubicBezTo>
                <a:close/>
              </a:path>
            </a:pathLst>
          </a:custGeom>
          <a:solidFill>
            <a:srgbClr val="FFFFFF">
              <a:alpha val="90196"/>
            </a:srgbClr>
          </a:solidFill>
          <a:ln/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20" name="Shape 16"/>
          <p:cNvSpPr/>
          <p:nvPr/>
        </p:nvSpPr>
        <p:spPr>
          <a:xfrm>
            <a:off x="9144000" y="3295650"/>
            <a:ext cx="609600" cy="609600"/>
          </a:xfrm>
          <a:custGeom>
            <a:avLst/>
            <a:gdLst/>
            <a:ahLst/>
            <a:cxnLst/>
            <a:rect l="l" t="t" r="r" b="b"/>
            <a:pathLst>
              <a:path w="609600" h="609600">
                <a:moveTo>
                  <a:pt x="304800" y="0"/>
                </a:moveTo>
                <a:lnTo>
                  <a:pt x="304800" y="0"/>
                </a:lnTo>
                <a:cubicBezTo>
                  <a:pt x="473024" y="0"/>
                  <a:pt x="609600" y="136576"/>
                  <a:pt x="609600" y="304800"/>
                </a:cubicBezTo>
                <a:lnTo>
                  <a:pt x="609600" y="304800"/>
                </a:lnTo>
                <a:cubicBezTo>
                  <a:pt x="609600" y="473024"/>
                  <a:pt x="473024" y="609600"/>
                  <a:pt x="304800" y="609600"/>
                </a:cubicBezTo>
                <a:lnTo>
                  <a:pt x="304800" y="609600"/>
                </a:lnTo>
                <a:cubicBezTo>
                  <a:pt x="136576" y="609600"/>
                  <a:pt x="0" y="473024"/>
                  <a:pt x="0" y="304800"/>
                </a:cubicBezTo>
                <a:lnTo>
                  <a:pt x="0" y="304800"/>
                </a:lnTo>
                <a:cubicBezTo>
                  <a:pt x="0" y="136576"/>
                  <a:pt x="136576" y="0"/>
                  <a:pt x="304800" y="0"/>
                </a:cubicBezTo>
                <a:close/>
              </a:path>
            </a:pathLst>
          </a:custGeom>
          <a:gradFill flip="none" rotWithShape="1">
            <a:gsLst>
              <a:gs pos="0">
                <a:srgbClr val="8FB3AC"/>
              </a:gs>
              <a:gs pos="100000">
                <a:srgbClr val="39A897"/>
              </a:gs>
            </a:gsLst>
            <a:lin ang="2700000" scaled="1"/>
          </a:gradFill>
          <a:ln/>
        </p:spPr>
      </p:sp>
      <p:sp>
        <p:nvSpPr>
          <p:cNvPr id="21" name="Shape 17"/>
          <p:cNvSpPr/>
          <p:nvPr/>
        </p:nvSpPr>
        <p:spPr>
          <a:xfrm>
            <a:off x="9272588" y="3457575"/>
            <a:ext cx="357188" cy="285750"/>
          </a:xfrm>
          <a:custGeom>
            <a:avLst/>
            <a:gdLst/>
            <a:ahLst/>
            <a:cxnLst/>
            <a:rect l="l" t="t" r="r" b="b"/>
            <a:pathLst>
              <a:path w="357188" h="285750">
                <a:moveTo>
                  <a:pt x="178594" y="8930"/>
                </a:moveTo>
                <a:cubicBezTo>
                  <a:pt x="210629" y="8930"/>
                  <a:pt x="236637" y="34938"/>
                  <a:pt x="236637" y="66973"/>
                </a:cubicBezTo>
                <a:cubicBezTo>
                  <a:pt x="236637" y="99007"/>
                  <a:pt x="210629" y="125016"/>
                  <a:pt x="178594" y="125016"/>
                </a:cubicBezTo>
                <a:cubicBezTo>
                  <a:pt x="146559" y="125016"/>
                  <a:pt x="120551" y="99007"/>
                  <a:pt x="120551" y="66973"/>
                </a:cubicBezTo>
                <a:cubicBezTo>
                  <a:pt x="120551" y="34938"/>
                  <a:pt x="146559" y="8930"/>
                  <a:pt x="178594" y="8930"/>
                </a:cubicBezTo>
                <a:close/>
                <a:moveTo>
                  <a:pt x="53578" y="49113"/>
                </a:moveTo>
                <a:cubicBezTo>
                  <a:pt x="75756" y="49113"/>
                  <a:pt x="93762" y="67119"/>
                  <a:pt x="93762" y="89297"/>
                </a:cubicBezTo>
                <a:cubicBezTo>
                  <a:pt x="93762" y="111475"/>
                  <a:pt x="75756" y="129480"/>
                  <a:pt x="53578" y="129480"/>
                </a:cubicBezTo>
                <a:cubicBezTo>
                  <a:pt x="31400" y="129480"/>
                  <a:pt x="13395" y="111475"/>
                  <a:pt x="13395" y="89297"/>
                </a:cubicBezTo>
                <a:cubicBezTo>
                  <a:pt x="13395" y="67119"/>
                  <a:pt x="31400" y="49113"/>
                  <a:pt x="53578" y="49113"/>
                </a:cubicBezTo>
                <a:close/>
                <a:moveTo>
                  <a:pt x="0" y="232172"/>
                </a:moveTo>
                <a:cubicBezTo>
                  <a:pt x="0" y="192714"/>
                  <a:pt x="31979" y="160734"/>
                  <a:pt x="71438" y="160734"/>
                </a:cubicBezTo>
                <a:cubicBezTo>
                  <a:pt x="78581" y="160734"/>
                  <a:pt x="85502" y="161795"/>
                  <a:pt x="92032" y="163748"/>
                </a:cubicBezTo>
                <a:cubicBezTo>
                  <a:pt x="73670" y="184286"/>
                  <a:pt x="62508" y="211410"/>
                  <a:pt x="62508" y="241102"/>
                </a:cubicBezTo>
                <a:lnTo>
                  <a:pt x="62508" y="250031"/>
                </a:lnTo>
                <a:cubicBezTo>
                  <a:pt x="62508" y="256394"/>
                  <a:pt x="63847" y="262421"/>
                  <a:pt x="66247" y="267891"/>
                </a:cubicBezTo>
                <a:lnTo>
                  <a:pt x="17859" y="267891"/>
                </a:lnTo>
                <a:cubicBezTo>
                  <a:pt x="7981" y="267891"/>
                  <a:pt x="0" y="259910"/>
                  <a:pt x="0" y="250031"/>
                </a:cubicBezTo>
                <a:lnTo>
                  <a:pt x="0" y="232172"/>
                </a:lnTo>
                <a:close/>
                <a:moveTo>
                  <a:pt x="290940" y="267891"/>
                </a:moveTo>
                <a:cubicBezTo>
                  <a:pt x="293340" y="262421"/>
                  <a:pt x="294680" y="256394"/>
                  <a:pt x="294680" y="250031"/>
                </a:cubicBezTo>
                <a:lnTo>
                  <a:pt x="294680" y="241102"/>
                </a:lnTo>
                <a:cubicBezTo>
                  <a:pt x="294680" y="211410"/>
                  <a:pt x="283518" y="184286"/>
                  <a:pt x="265156" y="163748"/>
                </a:cubicBezTo>
                <a:cubicBezTo>
                  <a:pt x="271686" y="161795"/>
                  <a:pt x="278606" y="160734"/>
                  <a:pt x="285750" y="160734"/>
                </a:cubicBezTo>
                <a:cubicBezTo>
                  <a:pt x="325208" y="160734"/>
                  <a:pt x="357188" y="192714"/>
                  <a:pt x="357188" y="232172"/>
                </a:cubicBezTo>
                <a:lnTo>
                  <a:pt x="357188" y="250031"/>
                </a:lnTo>
                <a:cubicBezTo>
                  <a:pt x="357188" y="259910"/>
                  <a:pt x="349207" y="267891"/>
                  <a:pt x="339328" y="267891"/>
                </a:cubicBezTo>
                <a:lnTo>
                  <a:pt x="290940" y="267891"/>
                </a:lnTo>
                <a:close/>
                <a:moveTo>
                  <a:pt x="263426" y="89297"/>
                </a:moveTo>
                <a:cubicBezTo>
                  <a:pt x="263426" y="67119"/>
                  <a:pt x="281431" y="49113"/>
                  <a:pt x="303609" y="49113"/>
                </a:cubicBezTo>
                <a:cubicBezTo>
                  <a:pt x="325787" y="49113"/>
                  <a:pt x="343793" y="67119"/>
                  <a:pt x="343793" y="89297"/>
                </a:cubicBezTo>
                <a:cubicBezTo>
                  <a:pt x="343793" y="111475"/>
                  <a:pt x="325787" y="129480"/>
                  <a:pt x="303609" y="129480"/>
                </a:cubicBezTo>
                <a:cubicBezTo>
                  <a:pt x="281431" y="129480"/>
                  <a:pt x="263426" y="111475"/>
                  <a:pt x="263426" y="89297"/>
                </a:cubicBezTo>
                <a:close/>
                <a:moveTo>
                  <a:pt x="89297" y="241102"/>
                </a:moveTo>
                <a:cubicBezTo>
                  <a:pt x="89297" y="191765"/>
                  <a:pt x="129257" y="151805"/>
                  <a:pt x="178594" y="151805"/>
                </a:cubicBezTo>
                <a:cubicBezTo>
                  <a:pt x="227930" y="151805"/>
                  <a:pt x="267891" y="191765"/>
                  <a:pt x="267891" y="241102"/>
                </a:cubicBezTo>
                <a:lnTo>
                  <a:pt x="267891" y="250031"/>
                </a:lnTo>
                <a:cubicBezTo>
                  <a:pt x="267891" y="259910"/>
                  <a:pt x="259910" y="267891"/>
                  <a:pt x="250031" y="267891"/>
                </a:cubicBezTo>
                <a:lnTo>
                  <a:pt x="107156" y="267891"/>
                </a:lnTo>
                <a:cubicBezTo>
                  <a:pt x="97278" y="267891"/>
                  <a:pt x="89297" y="259910"/>
                  <a:pt x="89297" y="250031"/>
                </a:cubicBezTo>
                <a:lnTo>
                  <a:pt x="89297" y="241102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Text 18"/>
          <p:cNvSpPr/>
          <p:nvPr/>
        </p:nvSpPr>
        <p:spPr>
          <a:xfrm>
            <a:off x="8096250" y="4019550"/>
            <a:ext cx="27051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 err="1">
                <a:solidFill>
                  <a:srgbClr val="3A4F4C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感谢同学</a:t>
            </a:r>
            <a:endParaRPr lang="en-US" sz="1600" dirty="0"/>
          </a:p>
        </p:txBody>
      </p:sp>
      <p:sp>
        <p:nvSpPr>
          <p:cNvPr id="23" name="Text 19"/>
          <p:cNvSpPr/>
          <p:nvPr/>
        </p:nvSpPr>
        <p:spPr>
          <a:xfrm>
            <a:off x="8115300" y="4476750"/>
            <a:ext cx="266700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40000"/>
              </a:lnSpc>
            </a:pPr>
            <a:r>
              <a:rPr lang="en-US" sz="1200" dirty="0" err="1">
                <a:solidFill>
                  <a:srgbClr val="3A4F4C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特别致谢在开发过程中提供帮助的同学们。你们的建议、反馈和鼓励，让这个项目变得更加完善</a:t>
            </a:r>
            <a:r>
              <a:rPr lang="en-US" sz="1200" dirty="0">
                <a:solidFill>
                  <a:srgbClr val="3A4F4C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。</a:t>
            </a:r>
            <a:endParaRPr lang="en-US" sz="1600" dirty="0"/>
          </a:p>
        </p:txBody>
      </p:sp>
      <p:sp>
        <p:nvSpPr>
          <p:cNvPr id="24" name="Shape 20"/>
          <p:cNvSpPr/>
          <p:nvPr/>
        </p:nvSpPr>
        <p:spPr>
          <a:xfrm>
            <a:off x="3683000" y="6000750"/>
            <a:ext cx="4829175" cy="685800"/>
          </a:xfrm>
          <a:custGeom>
            <a:avLst/>
            <a:gdLst/>
            <a:ahLst/>
            <a:cxnLst/>
            <a:rect l="l" t="t" r="r" b="b"/>
            <a:pathLst>
              <a:path w="4829175" h="685800">
                <a:moveTo>
                  <a:pt x="152398" y="0"/>
                </a:moveTo>
                <a:lnTo>
                  <a:pt x="4676777" y="0"/>
                </a:lnTo>
                <a:cubicBezTo>
                  <a:pt x="4760944" y="0"/>
                  <a:pt x="4829175" y="68231"/>
                  <a:pt x="4829175" y="152398"/>
                </a:cubicBezTo>
                <a:lnTo>
                  <a:pt x="4829175" y="533402"/>
                </a:lnTo>
                <a:cubicBezTo>
                  <a:pt x="4829175" y="617569"/>
                  <a:pt x="4760944" y="685800"/>
                  <a:pt x="4676777" y="685800"/>
                </a:cubicBezTo>
                <a:lnTo>
                  <a:pt x="152398" y="685800"/>
                </a:lnTo>
                <a:cubicBezTo>
                  <a:pt x="68287" y="685800"/>
                  <a:pt x="0" y="617513"/>
                  <a:pt x="0" y="5334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FFFFFF">
              <a:alpha val="90196"/>
            </a:srgbClr>
          </a:solidFill>
          <a:ln/>
          <a:effectLst>
            <a:outerShdw blurRad="476250" dist="238125" dir="5400000" algn="bl" rotWithShape="0">
              <a:srgbClr val="000000">
                <a:alpha val="25098"/>
              </a:srgbClr>
            </a:outerShdw>
          </a:effectLst>
        </p:spPr>
      </p:sp>
      <p:sp>
        <p:nvSpPr>
          <p:cNvPr id="25" name="Shape 21"/>
          <p:cNvSpPr/>
          <p:nvPr/>
        </p:nvSpPr>
        <p:spPr>
          <a:xfrm>
            <a:off x="4119960" y="6200775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245455" y="111900"/>
                </a:moveTo>
                <a:cubicBezTo>
                  <a:pt x="241157" y="94655"/>
                  <a:pt x="233009" y="81651"/>
                  <a:pt x="215652" y="81651"/>
                </a:cubicBezTo>
                <a:lnTo>
                  <a:pt x="193272" y="81651"/>
                </a:lnTo>
                <a:lnTo>
                  <a:pt x="193272" y="108105"/>
                </a:lnTo>
                <a:cubicBezTo>
                  <a:pt x="193272" y="128643"/>
                  <a:pt x="175859" y="145945"/>
                  <a:pt x="155990" y="145945"/>
                </a:cubicBezTo>
                <a:lnTo>
                  <a:pt x="96385" y="145945"/>
                </a:lnTo>
                <a:cubicBezTo>
                  <a:pt x="80088" y="145945"/>
                  <a:pt x="66582" y="159897"/>
                  <a:pt x="66582" y="176250"/>
                </a:cubicBezTo>
                <a:lnTo>
                  <a:pt x="66582" y="233065"/>
                </a:lnTo>
                <a:cubicBezTo>
                  <a:pt x="66582" y="249250"/>
                  <a:pt x="80646" y="258738"/>
                  <a:pt x="96385" y="263370"/>
                </a:cubicBezTo>
                <a:cubicBezTo>
                  <a:pt x="115249" y="268895"/>
                  <a:pt x="133387" y="269900"/>
                  <a:pt x="155990" y="263370"/>
                </a:cubicBezTo>
                <a:cubicBezTo>
                  <a:pt x="171004" y="259017"/>
                  <a:pt x="185793" y="250254"/>
                  <a:pt x="185793" y="233065"/>
                </a:cubicBezTo>
                <a:lnTo>
                  <a:pt x="185793" y="210350"/>
                </a:lnTo>
                <a:lnTo>
                  <a:pt x="126243" y="210350"/>
                </a:lnTo>
                <a:lnTo>
                  <a:pt x="126243" y="202760"/>
                </a:lnTo>
                <a:lnTo>
                  <a:pt x="215652" y="202760"/>
                </a:lnTo>
                <a:cubicBezTo>
                  <a:pt x="233009" y="202760"/>
                  <a:pt x="239427" y="190649"/>
                  <a:pt x="245455" y="172510"/>
                </a:cubicBezTo>
                <a:cubicBezTo>
                  <a:pt x="251706" y="153814"/>
                  <a:pt x="251427" y="135843"/>
                  <a:pt x="245455" y="111900"/>
                </a:cubicBezTo>
                <a:close/>
                <a:moveTo>
                  <a:pt x="159730" y="248190"/>
                </a:moveTo>
                <a:cubicBezTo>
                  <a:pt x="155482" y="248487"/>
                  <a:pt x="151423" y="246390"/>
                  <a:pt x="149209" y="242753"/>
                </a:cubicBezTo>
                <a:cubicBezTo>
                  <a:pt x="146994" y="239116"/>
                  <a:pt x="146994" y="234548"/>
                  <a:pt x="149209" y="230911"/>
                </a:cubicBezTo>
                <a:cubicBezTo>
                  <a:pt x="151423" y="227274"/>
                  <a:pt x="155482" y="225177"/>
                  <a:pt x="159730" y="225475"/>
                </a:cubicBezTo>
                <a:cubicBezTo>
                  <a:pt x="163977" y="225177"/>
                  <a:pt x="168036" y="227274"/>
                  <a:pt x="170251" y="230911"/>
                </a:cubicBezTo>
                <a:cubicBezTo>
                  <a:pt x="172465" y="234548"/>
                  <a:pt x="172465" y="239116"/>
                  <a:pt x="170251" y="242753"/>
                </a:cubicBezTo>
                <a:cubicBezTo>
                  <a:pt x="168036" y="246390"/>
                  <a:pt x="163977" y="248487"/>
                  <a:pt x="159730" y="248190"/>
                </a:cubicBezTo>
                <a:close/>
                <a:moveTo>
                  <a:pt x="93650" y="138466"/>
                </a:moveTo>
                <a:lnTo>
                  <a:pt x="153256" y="138466"/>
                </a:lnTo>
                <a:cubicBezTo>
                  <a:pt x="169831" y="138466"/>
                  <a:pt x="183059" y="124792"/>
                  <a:pt x="183059" y="108161"/>
                </a:cubicBezTo>
                <a:lnTo>
                  <a:pt x="183059" y="51290"/>
                </a:lnTo>
                <a:cubicBezTo>
                  <a:pt x="183059" y="35105"/>
                  <a:pt x="169441" y="22994"/>
                  <a:pt x="153256" y="20259"/>
                </a:cubicBezTo>
                <a:cubicBezTo>
                  <a:pt x="133276" y="16966"/>
                  <a:pt x="111565" y="17134"/>
                  <a:pt x="93650" y="20315"/>
                </a:cubicBezTo>
                <a:cubicBezTo>
                  <a:pt x="68424" y="24780"/>
                  <a:pt x="63847" y="34100"/>
                  <a:pt x="63847" y="51346"/>
                </a:cubicBezTo>
                <a:lnTo>
                  <a:pt x="63847" y="74061"/>
                </a:lnTo>
                <a:lnTo>
                  <a:pt x="123509" y="74061"/>
                </a:lnTo>
                <a:lnTo>
                  <a:pt x="123509" y="81651"/>
                </a:lnTo>
                <a:lnTo>
                  <a:pt x="41467" y="81651"/>
                </a:lnTo>
                <a:cubicBezTo>
                  <a:pt x="24110" y="81651"/>
                  <a:pt x="8930" y="92087"/>
                  <a:pt x="4186" y="111900"/>
                </a:cubicBezTo>
                <a:cubicBezTo>
                  <a:pt x="-1284" y="134615"/>
                  <a:pt x="-1507" y="148791"/>
                  <a:pt x="4186" y="172510"/>
                </a:cubicBezTo>
                <a:cubicBezTo>
                  <a:pt x="8427" y="190147"/>
                  <a:pt x="18529" y="202760"/>
                  <a:pt x="35886" y="202760"/>
                </a:cubicBezTo>
                <a:lnTo>
                  <a:pt x="56369" y="202760"/>
                </a:lnTo>
                <a:lnTo>
                  <a:pt x="56369" y="175524"/>
                </a:lnTo>
                <a:cubicBezTo>
                  <a:pt x="56369" y="155823"/>
                  <a:pt x="73391" y="138466"/>
                  <a:pt x="93650" y="138466"/>
                </a:cubicBezTo>
                <a:close/>
                <a:moveTo>
                  <a:pt x="89967" y="36109"/>
                </a:moveTo>
                <a:cubicBezTo>
                  <a:pt x="96250" y="36109"/>
                  <a:pt x="101352" y="41211"/>
                  <a:pt x="101352" y="47495"/>
                </a:cubicBezTo>
                <a:cubicBezTo>
                  <a:pt x="101352" y="53779"/>
                  <a:pt x="96250" y="58880"/>
                  <a:pt x="89967" y="58880"/>
                </a:cubicBezTo>
                <a:cubicBezTo>
                  <a:pt x="83683" y="58880"/>
                  <a:pt x="78581" y="53779"/>
                  <a:pt x="78581" y="47495"/>
                </a:cubicBezTo>
                <a:cubicBezTo>
                  <a:pt x="78581" y="41211"/>
                  <a:pt x="83683" y="36109"/>
                  <a:pt x="89967" y="36109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26" name="Text 22"/>
          <p:cNvSpPr/>
          <p:nvPr/>
        </p:nvSpPr>
        <p:spPr>
          <a:xfrm>
            <a:off x="4478338" y="6191250"/>
            <a:ext cx="12096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Python 3.x</a:t>
            </a:r>
            <a:endParaRPr lang="en-US" sz="1600" dirty="0"/>
          </a:p>
        </p:txBody>
      </p:sp>
      <p:sp>
        <p:nvSpPr>
          <p:cNvPr id="27" name="Shape 23"/>
          <p:cNvSpPr/>
          <p:nvPr/>
        </p:nvSpPr>
        <p:spPr>
          <a:xfrm>
            <a:off x="5938540" y="6191250"/>
            <a:ext cx="38100" cy="304800"/>
          </a:xfrm>
          <a:custGeom>
            <a:avLst/>
            <a:gdLst/>
            <a:ahLst/>
            <a:cxnLst/>
            <a:rect l="l" t="t" r="r" b="b"/>
            <a:pathLst>
              <a:path w="38100" h="304800">
                <a:moveTo>
                  <a:pt x="0" y="0"/>
                </a:moveTo>
                <a:lnTo>
                  <a:pt x="38100" y="0"/>
                </a:lnTo>
                <a:lnTo>
                  <a:pt x="38100" y="304800"/>
                </a:lnTo>
                <a:lnTo>
                  <a:pt x="0" y="304800"/>
                </a:lnTo>
                <a:lnTo>
                  <a:pt x="0" y="0"/>
                </a:lnTo>
                <a:close/>
              </a:path>
            </a:pathLst>
          </a:custGeom>
          <a:solidFill>
            <a:srgbClr val="3A4F4C">
              <a:alpha val="20000"/>
            </a:srgbClr>
          </a:solidFill>
          <a:ln/>
        </p:spPr>
      </p:sp>
      <p:sp>
        <p:nvSpPr>
          <p:cNvPr id="28" name="Shape 24"/>
          <p:cNvSpPr/>
          <p:nvPr/>
        </p:nvSpPr>
        <p:spPr>
          <a:xfrm>
            <a:off x="6319540" y="6200775"/>
            <a:ext cx="285750" cy="285750"/>
          </a:xfrm>
          <a:custGeom>
            <a:avLst/>
            <a:gdLst/>
            <a:ahLst/>
            <a:cxnLst/>
            <a:rect l="l" t="t" r="r" b="b"/>
            <a:pathLst>
              <a:path w="285750" h="285750">
                <a:moveTo>
                  <a:pt x="97055" y="221791"/>
                </a:moveTo>
                <a:cubicBezTo>
                  <a:pt x="97055" y="222907"/>
                  <a:pt x="95771" y="223800"/>
                  <a:pt x="94152" y="223800"/>
                </a:cubicBezTo>
                <a:cubicBezTo>
                  <a:pt x="92311" y="223968"/>
                  <a:pt x="91027" y="223075"/>
                  <a:pt x="91027" y="221791"/>
                </a:cubicBezTo>
                <a:cubicBezTo>
                  <a:pt x="91027" y="220675"/>
                  <a:pt x="92311" y="219782"/>
                  <a:pt x="93929" y="219782"/>
                </a:cubicBezTo>
                <a:cubicBezTo>
                  <a:pt x="95603" y="219615"/>
                  <a:pt x="97055" y="220507"/>
                  <a:pt x="97055" y="221791"/>
                </a:cubicBezTo>
                <a:close/>
                <a:moveTo>
                  <a:pt x="79697" y="219280"/>
                </a:moveTo>
                <a:cubicBezTo>
                  <a:pt x="79307" y="220396"/>
                  <a:pt x="80423" y="221679"/>
                  <a:pt x="82097" y="222014"/>
                </a:cubicBezTo>
                <a:cubicBezTo>
                  <a:pt x="83548" y="222572"/>
                  <a:pt x="85223" y="222014"/>
                  <a:pt x="85558" y="220898"/>
                </a:cubicBezTo>
                <a:cubicBezTo>
                  <a:pt x="85892" y="219782"/>
                  <a:pt x="84832" y="218498"/>
                  <a:pt x="83158" y="217996"/>
                </a:cubicBezTo>
                <a:cubicBezTo>
                  <a:pt x="81707" y="217605"/>
                  <a:pt x="80088" y="218163"/>
                  <a:pt x="79697" y="219280"/>
                </a:cubicBezTo>
                <a:close/>
                <a:moveTo>
                  <a:pt x="104366" y="218331"/>
                </a:moveTo>
                <a:cubicBezTo>
                  <a:pt x="102747" y="218722"/>
                  <a:pt x="101631" y="219782"/>
                  <a:pt x="101798" y="221066"/>
                </a:cubicBezTo>
                <a:cubicBezTo>
                  <a:pt x="101966" y="222182"/>
                  <a:pt x="103417" y="222907"/>
                  <a:pt x="105091" y="222517"/>
                </a:cubicBezTo>
                <a:cubicBezTo>
                  <a:pt x="106710" y="222126"/>
                  <a:pt x="107826" y="221066"/>
                  <a:pt x="107659" y="219949"/>
                </a:cubicBezTo>
                <a:cubicBezTo>
                  <a:pt x="107491" y="218889"/>
                  <a:pt x="105984" y="218163"/>
                  <a:pt x="104366" y="218331"/>
                </a:cubicBezTo>
                <a:close/>
                <a:moveTo>
                  <a:pt x="141089" y="4465"/>
                </a:moveTo>
                <a:cubicBezTo>
                  <a:pt x="63680" y="4465"/>
                  <a:pt x="4465" y="63233"/>
                  <a:pt x="4465" y="140643"/>
                </a:cubicBezTo>
                <a:cubicBezTo>
                  <a:pt x="4465" y="202536"/>
                  <a:pt x="43421" y="255501"/>
                  <a:pt x="99064" y="274141"/>
                </a:cubicBezTo>
                <a:cubicBezTo>
                  <a:pt x="106207" y="275425"/>
                  <a:pt x="108719" y="271016"/>
                  <a:pt x="108719" y="267388"/>
                </a:cubicBezTo>
                <a:cubicBezTo>
                  <a:pt x="108719" y="263928"/>
                  <a:pt x="108552" y="244841"/>
                  <a:pt x="108552" y="233121"/>
                </a:cubicBezTo>
                <a:cubicBezTo>
                  <a:pt x="108552" y="233121"/>
                  <a:pt x="69484" y="241492"/>
                  <a:pt x="61280" y="216489"/>
                </a:cubicBezTo>
                <a:cubicBezTo>
                  <a:pt x="61280" y="216489"/>
                  <a:pt x="54918" y="200248"/>
                  <a:pt x="45765" y="196062"/>
                </a:cubicBezTo>
                <a:cubicBezTo>
                  <a:pt x="45765" y="196062"/>
                  <a:pt x="32984" y="187300"/>
                  <a:pt x="46658" y="187468"/>
                </a:cubicBezTo>
                <a:cubicBezTo>
                  <a:pt x="46658" y="187468"/>
                  <a:pt x="60554" y="188584"/>
                  <a:pt x="68200" y="201867"/>
                </a:cubicBezTo>
                <a:cubicBezTo>
                  <a:pt x="80423" y="223410"/>
                  <a:pt x="100905" y="217215"/>
                  <a:pt x="108886" y="213531"/>
                </a:cubicBezTo>
                <a:cubicBezTo>
                  <a:pt x="110170" y="204601"/>
                  <a:pt x="113798" y="198406"/>
                  <a:pt x="117816" y="194723"/>
                </a:cubicBezTo>
                <a:cubicBezTo>
                  <a:pt x="86618" y="191263"/>
                  <a:pt x="55141" y="186742"/>
                  <a:pt x="55141" y="133052"/>
                </a:cubicBezTo>
                <a:cubicBezTo>
                  <a:pt x="55141" y="117704"/>
                  <a:pt x="59382" y="110003"/>
                  <a:pt x="68312" y="100180"/>
                </a:cubicBezTo>
                <a:cubicBezTo>
                  <a:pt x="66861" y="96552"/>
                  <a:pt x="62117" y="81595"/>
                  <a:pt x="69763" y="62285"/>
                </a:cubicBezTo>
                <a:cubicBezTo>
                  <a:pt x="81428" y="58657"/>
                  <a:pt x="108272" y="77353"/>
                  <a:pt x="108272" y="77353"/>
                </a:cubicBezTo>
                <a:cubicBezTo>
                  <a:pt x="119435" y="74228"/>
                  <a:pt x="131434" y="72610"/>
                  <a:pt x="143321" y="72610"/>
                </a:cubicBezTo>
                <a:cubicBezTo>
                  <a:pt x="155209" y="72610"/>
                  <a:pt x="167208" y="74228"/>
                  <a:pt x="178371" y="77353"/>
                </a:cubicBezTo>
                <a:cubicBezTo>
                  <a:pt x="178371" y="77353"/>
                  <a:pt x="205215" y="58601"/>
                  <a:pt x="216880" y="62285"/>
                </a:cubicBezTo>
                <a:cubicBezTo>
                  <a:pt x="224526" y="81651"/>
                  <a:pt x="219782" y="96552"/>
                  <a:pt x="218331" y="100180"/>
                </a:cubicBezTo>
                <a:cubicBezTo>
                  <a:pt x="227261" y="110058"/>
                  <a:pt x="232730" y="117760"/>
                  <a:pt x="232730" y="133052"/>
                </a:cubicBezTo>
                <a:cubicBezTo>
                  <a:pt x="232730" y="186910"/>
                  <a:pt x="199858" y="191207"/>
                  <a:pt x="168659" y="194723"/>
                </a:cubicBezTo>
                <a:cubicBezTo>
                  <a:pt x="173794" y="199132"/>
                  <a:pt x="178147" y="207504"/>
                  <a:pt x="178147" y="220619"/>
                </a:cubicBezTo>
                <a:cubicBezTo>
                  <a:pt x="178147" y="239427"/>
                  <a:pt x="177980" y="262700"/>
                  <a:pt x="177980" y="267277"/>
                </a:cubicBezTo>
                <a:cubicBezTo>
                  <a:pt x="177980" y="270904"/>
                  <a:pt x="180547" y="275313"/>
                  <a:pt x="187635" y="274030"/>
                </a:cubicBezTo>
                <a:cubicBezTo>
                  <a:pt x="243446" y="255501"/>
                  <a:pt x="281285" y="202536"/>
                  <a:pt x="281285" y="140643"/>
                </a:cubicBezTo>
                <a:cubicBezTo>
                  <a:pt x="281285" y="63233"/>
                  <a:pt x="218498" y="4465"/>
                  <a:pt x="141089" y="4465"/>
                </a:cubicBezTo>
                <a:close/>
                <a:moveTo>
                  <a:pt x="58713" y="196955"/>
                </a:moveTo>
                <a:cubicBezTo>
                  <a:pt x="57987" y="197514"/>
                  <a:pt x="58155" y="198797"/>
                  <a:pt x="59103" y="199858"/>
                </a:cubicBezTo>
                <a:cubicBezTo>
                  <a:pt x="59996" y="200751"/>
                  <a:pt x="61280" y="201141"/>
                  <a:pt x="62006" y="200416"/>
                </a:cubicBezTo>
                <a:cubicBezTo>
                  <a:pt x="62731" y="199858"/>
                  <a:pt x="62564" y="198574"/>
                  <a:pt x="61615" y="197514"/>
                </a:cubicBezTo>
                <a:cubicBezTo>
                  <a:pt x="60722" y="196621"/>
                  <a:pt x="59438" y="196230"/>
                  <a:pt x="58713" y="196955"/>
                </a:cubicBezTo>
                <a:close/>
                <a:moveTo>
                  <a:pt x="52685" y="192435"/>
                </a:moveTo>
                <a:cubicBezTo>
                  <a:pt x="52294" y="193160"/>
                  <a:pt x="52853" y="194053"/>
                  <a:pt x="53969" y="194611"/>
                </a:cubicBezTo>
                <a:cubicBezTo>
                  <a:pt x="54862" y="195169"/>
                  <a:pt x="55978" y="195002"/>
                  <a:pt x="56369" y="194221"/>
                </a:cubicBezTo>
                <a:cubicBezTo>
                  <a:pt x="56759" y="193495"/>
                  <a:pt x="56201" y="192602"/>
                  <a:pt x="55085" y="192044"/>
                </a:cubicBezTo>
                <a:cubicBezTo>
                  <a:pt x="53969" y="191709"/>
                  <a:pt x="53076" y="191877"/>
                  <a:pt x="52685" y="192435"/>
                </a:cubicBezTo>
                <a:close/>
                <a:moveTo>
                  <a:pt x="70768" y="212303"/>
                </a:moveTo>
                <a:cubicBezTo>
                  <a:pt x="69875" y="213029"/>
                  <a:pt x="70210" y="214703"/>
                  <a:pt x="71493" y="215764"/>
                </a:cubicBezTo>
                <a:cubicBezTo>
                  <a:pt x="72777" y="217047"/>
                  <a:pt x="74395" y="217215"/>
                  <a:pt x="75121" y="216322"/>
                </a:cubicBezTo>
                <a:cubicBezTo>
                  <a:pt x="75847" y="215596"/>
                  <a:pt x="75512" y="213922"/>
                  <a:pt x="74395" y="212861"/>
                </a:cubicBezTo>
                <a:cubicBezTo>
                  <a:pt x="73168" y="211578"/>
                  <a:pt x="71493" y="211410"/>
                  <a:pt x="70768" y="212303"/>
                </a:cubicBezTo>
                <a:close/>
                <a:moveTo>
                  <a:pt x="64405" y="204099"/>
                </a:moveTo>
                <a:cubicBezTo>
                  <a:pt x="63512" y="204657"/>
                  <a:pt x="63512" y="206108"/>
                  <a:pt x="64405" y="207392"/>
                </a:cubicBezTo>
                <a:cubicBezTo>
                  <a:pt x="65298" y="208676"/>
                  <a:pt x="66805" y="209234"/>
                  <a:pt x="67531" y="208676"/>
                </a:cubicBezTo>
                <a:cubicBezTo>
                  <a:pt x="68424" y="207950"/>
                  <a:pt x="68424" y="206499"/>
                  <a:pt x="67531" y="205215"/>
                </a:cubicBezTo>
                <a:cubicBezTo>
                  <a:pt x="66749" y="203932"/>
                  <a:pt x="65298" y="203374"/>
                  <a:pt x="64405" y="204099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29" name="Text 25"/>
          <p:cNvSpPr/>
          <p:nvPr/>
        </p:nvSpPr>
        <p:spPr>
          <a:xfrm>
            <a:off x="6695777" y="6191250"/>
            <a:ext cx="14859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Open Source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4F6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6:17:05-d2t9p0dnfo2stf9dj890.jpg"/>
          <p:cNvPicPr>
            <a:picLocks noChangeAspect="1"/>
          </p:cNvPicPr>
          <p:nvPr/>
        </p:nvPicPr>
        <p:blipFill>
          <a:blip r:embed="rId3"/>
          <a:srcRect b="2016"/>
          <a:stretch/>
        </p:blipFill>
        <p:spPr>
          <a:xfrm>
            <a:off x="-183515" y="-146050"/>
            <a:ext cx="12633325" cy="70231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81000" y="381000"/>
            <a:ext cx="116586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目录</a:t>
            </a:r>
            <a:endParaRPr lang="en-US" sz="1600" dirty="0"/>
          </a:p>
        </p:txBody>
      </p:sp>
      <p:sp>
        <p:nvSpPr>
          <p:cNvPr id="4" name="Shape 1"/>
          <p:cNvSpPr/>
          <p:nvPr/>
        </p:nvSpPr>
        <p:spPr>
          <a:xfrm>
            <a:off x="381000" y="1028700"/>
            <a:ext cx="609600" cy="38100"/>
          </a:xfrm>
          <a:custGeom>
            <a:avLst/>
            <a:gdLst/>
            <a:ahLst/>
            <a:cxnLst/>
            <a:rect l="l" t="t" r="r" b="b"/>
            <a:pathLst>
              <a:path w="609600" h="38100">
                <a:moveTo>
                  <a:pt x="0" y="0"/>
                </a:moveTo>
                <a:lnTo>
                  <a:pt x="609600" y="0"/>
                </a:lnTo>
                <a:lnTo>
                  <a:pt x="6096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5" name="Text 2"/>
          <p:cNvSpPr/>
          <p:nvPr/>
        </p:nvSpPr>
        <p:spPr>
          <a:xfrm>
            <a:off x="1104900" y="914400"/>
            <a:ext cx="10001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8FB3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400050" y="1485900"/>
            <a:ext cx="2724150" cy="2419350"/>
          </a:xfrm>
          <a:custGeom>
            <a:avLst/>
            <a:gdLst/>
            <a:ahLst/>
            <a:cxnLst/>
            <a:rect l="l" t="t" r="r" b="b"/>
            <a:pathLst>
              <a:path w="2724150" h="2419350">
                <a:moveTo>
                  <a:pt x="38100" y="0"/>
                </a:moveTo>
                <a:lnTo>
                  <a:pt x="2609860" y="0"/>
                </a:lnTo>
                <a:cubicBezTo>
                  <a:pt x="2672981" y="0"/>
                  <a:pt x="2724150" y="51169"/>
                  <a:pt x="2724150" y="114290"/>
                </a:cubicBezTo>
                <a:lnTo>
                  <a:pt x="2724150" y="2305060"/>
                </a:lnTo>
                <a:cubicBezTo>
                  <a:pt x="2724150" y="2368181"/>
                  <a:pt x="2672981" y="2419350"/>
                  <a:pt x="2609860" y="2419350"/>
                </a:cubicBezTo>
                <a:lnTo>
                  <a:pt x="38100" y="2419350"/>
                </a:lnTo>
                <a:cubicBezTo>
                  <a:pt x="17072" y="2419350"/>
                  <a:pt x="0" y="2402278"/>
                  <a:pt x="0" y="2381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7" name="Shape 4"/>
          <p:cNvSpPr/>
          <p:nvPr/>
        </p:nvSpPr>
        <p:spPr>
          <a:xfrm>
            <a:off x="400050" y="1485900"/>
            <a:ext cx="38100" cy="2419350"/>
          </a:xfrm>
          <a:custGeom>
            <a:avLst/>
            <a:gdLst/>
            <a:ahLst/>
            <a:cxnLst/>
            <a:rect l="l" t="t" r="r" b="b"/>
            <a:pathLst>
              <a:path w="38100" h="2419350">
                <a:moveTo>
                  <a:pt x="38100" y="0"/>
                </a:moveTo>
                <a:lnTo>
                  <a:pt x="38100" y="0"/>
                </a:lnTo>
                <a:lnTo>
                  <a:pt x="38100" y="2419350"/>
                </a:lnTo>
                <a:lnTo>
                  <a:pt x="38100" y="2419350"/>
                </a:lnTo>
                <a:cubicBezTo>
                  <a:pt x="17072" y="2419350"/>
                  <a:pt x="0" y="2402278"/>
                  <a:pt x="0" y="2381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8" name="Text 5"/>
          <p:cNvSpPr/>
          <p:nvPr/>
        </p:nvSpPr>
        <p:spPr>
          <a:xfrm>
            <a:off x="647700" y="1714500"/>
            <a:ext cx="24193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39A897">
                    <a:alpha val="3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47700" y="2209800"/>
            <a:ext cx="2343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项目背景与核心定位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647700" y="2552700"/>
            <a:ext cx="23241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开源生态现状与用户痛点分析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3295650" y="1485900"/>
            <a:ext cx="2724150" cy="2419350"/>
          </a:xfrm>
          <a:custGeom>
            <a:avLst/>
            <a:gdLst/>
            <a:ahLst/>
            <a:cxnLst/>
            <a:rect l="l" t="t" r="r" b="b"/>
            <a:pathLst>
              <a:path w="2724150" h="2419350">
                <a:moveTo>
                  <a:pt x="38100" y="0"/>
                </a:moveTo>
                <a:lnTo>
                  <a:pt x="2609860" y="0"/>
                </a:lnTo>
                <a:cubicBezTo>
                  <a:pt x="2672981" y="0"/>
                  <a:pt x="2724150" y="51169"/>
                  <a:pt x="2724150" y="114290"/>
                </a:cubicBezTo>
                <a:lnTo>
                  <a:pt x="2724150" y="2305060"/>
                </a:lnTo>
                <a:cubicBezTo>
                  <a:pt x="2724150" y="2368181"/>
                  <a:pt x="2672981" y="2419350"/>
                  <a:pt x="2609860" y="2419350"/>
                </a:cubicBezTo>
                <a:lnTo>
                  <a:pt x="38100" y="2419350"/>
                </a:lnTo>
                <a:cubicBezTo>
                  <a:pt x="17072" y="2419350"/>
                  <a:pt x="0" y="2402278"/>
                  <a:pt x="0" y="2381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2" name="Shape 9"/>
          <p:cNvSpPr/>
          <p:nvPr/>
        </p:nvSpPr>
        <p:spPr>
          <a:xfrm>
            <a:off x="3295650" y="1485900"/>
            <a:ext cx="38100" cy="2419350"/>
          </a:xfrm>
          <a:custGeom>
            <a:avLst/>
            <a:gdLst/>
            <a:ahLst/>
            <a:cxnLst/>
            <a:rect l="l" t="t" r="r" b="b"/>
            <a:pathLst>
              <a:path w="38100" h="2419350">
                <a:moveTo>
                  <a:pt x="38100" y="0"/>
                </a:moveTo>
                <a:lnTo>
                  <a:pt x="38100" y="0"/>
                </a:lnTo>
                <a:lnTo>
                  <a:pt x="38100" y="2419350"/>
                </a:lnTo>
                <a:lnTo>
                  <a:pt x="38100" y="2419350"/>
                </a:lnTo>
                <a:cubicBezTo>
                  <a:pt x="17072" y="2419350"/>
                  <a:pt x="0" y="2402278"/>
                  <a:pt x="0" y="2381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13" name="Text 10"/>
          <p:cNvSpPr/>
          <p:nvPr/>
        </p:nvSpPr>
        <p:spPr>
          <a:xfrm>
            <a:off x="3543300" y="1714500"/>
            <a:ext cx="24193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8FB3AC">
                    <a:alpha val="3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3543300" y="2209800"/>
            <a:ext cx="2343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核心功能与亮点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3543300" y="2552700"/>
            <a:ext cx="23241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五维评分体系与多样性保障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6191250" y="1485900"/>
            <a:ext cx="2724150" cy="2419350"/>
          </a:xfrm>
          <a:custGeom>
            <a:avLst/>
            <a:gdLst/>
            <a:ahLst/>
            <a:cxnLst/>
            <a:rect l="l" t="t" r="r" b="b"/>
            <a:pathLst>
              <a:path w="2724150" h="2419350">
                <a:moveTo>
                  <a:pt x="38100" y="0"/>
                </a:moveTo>
                <a:lnTo>
                  <a:pt x="2609860" y="0"/>
                </a:lnTo>
                <a:cubicBezTo>
                  <a:pt x="2672981" y="0"/>
                  <a:pt x="2724150" y="51169"/>
                  <a:pt x="2724150" y="114290"/>
                </a:cubicBezTo>
                <a:lnTo>
                  <a:pt x="2724150" y="2305060"/>
                </a:lnTo>
                <a:cubicBezTo>
                  <a:pt x="2724150" y="2368181"/>
                  <a:pt x="2672981" y="2419350"/>
                  <a:pt x="2609860" y="2419350"/>
                </a:cubicBezTo>
                <a:lnTo>
                  <a:pt x="38100" y="2419350"/>
                </a:lnTo>
                <a:cubicBezTo>
                  <a:pt x="17072" y="2419350"/>
                  <a:pt x="0" y="2402278"/>
                  <a:pt x="0" y="2381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7" name="Shape 14"/>
          <p:cNvSpPr/>
          <p:nvPr/>
        </p:nvSpPr>
        <p:spPr>
          <a:xfrm>
            <a:off x="6191250" y="1485900"/>
            <a:ext cx="38100" cy="2419350"/>
          </a:xfrm>
          <a:custGeom>
            <a:avLst/>
            <a:gdLst/>
            <a:ahLst/>
            <a:cxnLst/>
            <a:rect l="l" t="t" r="r" b="b"/>
            <a:pathLst>
              <a:path w="38100" h="2419350">
                <a:moveTo>
                  <a:pt x="38100" y="0"/>
                </a:moveTo>
                <a:lnTo>
                  <a:pt x="38100" y="0"/>
                </a:lnTo>
                <a:lnTo>
                  <a:pt x="38100" y="2419350"/>
                </a:lnTo>
                <a:lnTo>
                  <a:pt x="38100" y="2419350"/>
                </a:lnTo>
                <a:cubicBezTo>
                  <a:pt x="17072" y="2419350"/>
                  <a:pt x="0" y="2402278"/>
                  <a:pt x="0" y="2381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18" name="Text 15"/>
          <p:cNvSpPr/>
          <p:nvPr/>
        </p:nvSpPr>
        <p:spPr>
          <a:xfrm>
            <a:off x="6438900" y="1714500"/>
            <a:ext cx="24193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39A897">
                    <a:alpha val="3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438900" y="2209800"/>
            <a:ext cx="2343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技术栈与架构设计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6438900" y="2552700"/>
            <a:ext cx="23241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Python技术栈与系统架构流程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9086850" y="1485900"/>
            <a:ext cx="2724150" cy="2419350"/>
          </a:xfrm>
          <a:custGeom>
            <a:avLst/>
            <a:gdLst/>
            <a:ahLst/>
            <a:cxnLst/>
            <a:rect l="l" t="t" r="r" b="b"/>
            <a:pathLst>
              <a:path w="2724150" h="2419350">
                <a:moveTo>
                  <a:pt x="38100" y="0"/>
                </a:moveTo>
                <a:lnTo>
                  <a:pt x="2609860" y="0"/>
                </a:lnTo>
                <a:cubicBezTo>
                  <a:pt x="2672981" y="0"/>
                  <a:pt x="2724150" y="51169"/>
                  <a:pt x="2724150" y="114290"/>
                </a:cubicBezTo>
                <a:lnTo>
                  <a:pt x="2724150" y="2305060"/>
                </a:lnTo>
                <a:cubicBezTo>
                  <a:pt x="2724150" y="2368181"/>
                  <a:pt x="2672981" y="2419350"/>
                  <a:pt x="2609860" y="2419350"/>
                </a:cubicBezTo>
                <a:lnTo>
                  <a:pt x="38100" y="2419350"/>
                </a:lnTo>
                <a:cubicBezTo>
                  <a:pt x="17072" y="2419350"/>
                  <a:pt x="0" y="2402278"/>
                  <a:pt x="0" y="2381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2" name="Shape 19"/>
          <p:cNvSpPr/>
          <p:nvPr/>
        </p:nvSpPr>
        <p:spPr>
          <a:xfrm>
            <a:off x="9086850" y="1485900"/>
            <a:ext cx="38100" cy="2419350"/>
          </a:xfrm>
          <a:custGeom>
            <a:avLst/>
            <a:gdLst/>
            <a:ahLst/>
            <a:cxnLst/>
            <a:rect l="l" t="t" r="r" b="b"/>
            <a:pathLst>
              <a:path w="38100" h="2419350">
                <a:moveTo>
                  <a:pt x="38100" y="0"/>
                </a:moveTo>
                <a:lnTo>
                  <a:pt x="38100" y="0"/>
                </a:lnTo>
                <a:lnTo>
                  <a:pt x="38100" y="2419350"/>
                </a:lnTo>
                <a:lnTo>
                  <a:pt x="38100" y="2419350"/>
                </a:lnTo>
                <a:cubicBezTo>
                  <a:pt x="17072" y="2419350"/>
                  <a:pt x="0" y="2402278"/>
                  <a:pt x="0" y="2381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23" name="Text 20"/>
          <p:cNvSpPr/>
          <p:nvPr/>
        </p:nvSpPr>
        <p:spPr>
          <a:xfrm>
            <a:off x="9334500" y="1714500"/>
            <a:ext cx="24193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8FB3AC">
                    <a:alpha val="3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9334500" y="2209800"/>
            <a:ext cx="2343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核心代码实现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9334500" y="2552700"/>
            <a:ext cx="23241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3大核心模块详解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400050" y="4057650"/>
            <a:ext cx="2724150" cy="2419350"/>
          </a:xfrm>
          <a:custGeom>
            <a:avLst/>
            <a:gdLst/>
            <a:ahLst/>
            <a:cxnLst/>
            <a:rect l="l" t="t" r="r" b="b"/>
            <a:pathLst>
              <a:path w="2724150" h="2419350">
                <a:moveTo>
                  <a:pt x="38100" y="0"/>
                </a:moveTo>
                <a:lnTo>
                  <a:pt x="2609860" y="0"/>
                </a:lnTo>
                <a:cubicBezTo>
                  <a:pt x="2672981" y="0"/>
                  <a:pt x="2724150" y="51169"/>
                  <a:pt x="2724150" y="114290"/>
                </a:cubicBezTo>
                <a:lnTo>
                  <a:pt x="2724150" y="2305060"/>
                </a:lnTo>
                <a:cubicBezTo>
                  <a:pt x="2724150" y="2368181"/>
                  <a:pt x="2672981" y="2419350"/>
                  <a:pt x="2609860" y="2419350"/>
                </a:cubicBezTo>
                <a:lnTo>
                  <a:pt x="38100" y="2419350"/>
                </a:lnTo>
                <a:cubicBezTo>
                  <a:pt x="17072" y="2419350"/>
                  <a:pt x="0" y="2402278"/>
                  <a:pt x="0" y="2381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7" name="Shape 24"/>
          <p:cNvSpPr/>
          <p:nvPr/>
        </p:nvSpPr>
        <p:spPr>
          <a:xfrm>
            <a:off x="400050" y="4057650"/>
            <a:ext cx="38100" cy="2419350"/>
          </a:xfrm>
          <a:custGeom>
            <a:avLst/>
            <a:gdLst/>
            <a:ahLst/>
            <a:cxnLst/>
            <a:rect l="l" t="t" r="r" b="b"/>
            <a:pathLst>
              <a:path w="38100" h="2419350">
                <a:moveTo>
                  <a:pt x="38100" y="0"/>
                </a:moveTo>
                <a:lnTo>
                  <a:pt x="38100" y="0"/>
                </a:lnTo>
                <a:lnTo>
                  <a:pt x="38100" y="2419350"/>
                </a:lnTo>
                <a:lnTo>
                  <a:pt x="38100" y="2419350"/>
                </a:lnTo>
                <a:cubicBezTo>
                  <a:pt x="17072" y="2419350"/>
                  <a:pt x="0" y="2402278"/>
                  <a:pt x="0" y="2381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28" name="Text 25"/>
          <p:cNvSpPr/>
          <p:nvPr/>
        </p:nvSpPr>
        <p:spPr>
          <a:xfrm>
            <a:off x="647700" y="4286250"/>
            <a:ext cx="24193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39A897">
                    <a:alpha val="3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29" name="Text 26"/>
          <p:cNvSpPr/>
          <p:nvPr/>
        </p:nvSpPr>
        <p:spPr>
          <a:xfrm>
            <a:off x="647700" y="4781550"/>
            <a:ext cx="2343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运行效果演示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647700" y="5124450"/>
            <a:ext cx="23241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命令行交互与推荐结果展示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3295650" y="4057650"/>
            <a:ext cx="2724150" cy="2419350"/>
          </a:xfrm>
          <a:custGeom>
            <a:avLst/>
            <a:gdLst/>
            <a:ahLst/>
            <a:cxnLst/>
            <a:rect l="l" t="t" r="r" b="b"/>
            <a:pathLst>
              <a:path w="2724150" h="2419350">
                <a:moveTo>
                  <a:pt x="38100" y="0"/>
                </a:moveTo>
                <a:lnTo>
                  <a:pt x="2609860" y="0"/>
                </a:lnTo>
                <a:cubicBezTo>
                  <a:pt x="2672981" y="0"/>
                  <a:pt x="2724150" y="51169"/>
                  <a:pt x="2724150" y="114290"/>
                </a:cubicBezTo>
                <a:lnTo>
                  <a:pt x="2724150" y="2305060"/>
                </a:lnTo>
                <a:cubicBezTo>
                  <a:pt x="2724150" y="2368181"/>
                  <a:pt x="2672981" y="2419350"/>
                  <a:pt x="2609860" y="2419350"/>
                </a:cubicBezTo>
                <a:lnTo>
                  <a:pt x="38100" y="2419350"/>
                </a:lnTo>
                <a:cubicBezTo>
                  <a:pt x="17072" y="2419350"/>
                  <a:pt x="0" y="2402278"/>
                  <a:pt x="0" y="2381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2" name="Shape 29"/>
          <p:cNvSpPr/>
          <p:nvPr/>
        </p:nvSpPr>
        <p:spPr>
          <a:xfrm>
            <a:off x="3295650" y="4057650"/>
            <a:ext cx="38100" cy="2419350"/>
          </a:xfrm>
          <a:custGeom>
            <a:avLst/>
            <a:gdLst/>
            <a:ahLst/>
            <a:cxnLst/>
            <a:rect l="l" t="t" r="r" b="b"/>
            <a:pathLst>
              <a:path w="38100" h="2419350">
                <a:moveTo>
                  <a:pt x="38100" y="0"/>
                </a:moveTo>
                <a:lnTo>
                  <a:pt x="38100" y="0"/>
                </a:lnTo>
                <a:lnTo>
                  <a:pt x="38100" y="2419350"/>
                </a:lnTo>
                <a:lnTo>
                  <a:pt x="38100" y="2419350"/>
                </a:lnTo>
                <a:cubicBezTo>
                  <a:pt x="17072" y="2419350"/>
                  <a:pt x="0" y="2402278"/>
                  <a:pt x="0" y="2381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33" name="Text 30"/>
          <p:cNvSpPr/>
          <p:nvPr/>
        </p:nvSpPr>
        <p:spPr>
          <a:xfrm>
            <a:off x="3543300" y="4286250"/>
            <a:ext cx="24193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8FB3AC">
                    <a:alpha val="3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3543300" y="4781550"/>
            <a:ext cx="2343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关键优化点与问题解决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3543300" y="5124450"/>
            <a:ext cx="23241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匹配逻辑修复与性能优化</a:t>
            </a:r>
            <a:endParaRPr lang="en-US" sz="1600" dirty="0"/>
          </a:p>
        </p:txBody>
      </p:sp>
      <p:sp>
        <p:nvSpPr>
          <p:cNvPr id="36" name="Shape 33"/>
          <p:cNvSpPr/>
          <p:nvPr/>
        </p:nvSpPr>
        <p:spPr>
          <a:xfrm>
            <a:off x="6191250" y="4057650"/>
            <a:ext cx="2724150" cy="2419350"/>
          </a:xfrm>
          <a:custGeom>
            <a:avLst/>
            <a:gdLst/>
            <a:ahLst/>
            <a:cxnLst/>
            <a:rect l="l" t="t" r="r" b="b"/>
            <a:pathLst>
              <a:path w="2724150" h="2419350">
                <a:moveTo>
                  <a:pt x="38100" y="0"/>
                </a:moveTo>
                <a:lnTo>
                  <a:pt x="2609860" y="0"/>
                </a:lnTo>
                <a:cubicBezTo>
                  <a:pt x="2672981" y="0"/>
                  <a:pt x="2724150" y="51169"/>
                  <a:pt x="2724150" y="114290"/>
                </a:cubicBezTo>
                <a:lnTo>
                  <a:pt x="2724150" y="2305060"/>
                </a:lnTo>
                <a:cubicBezTo>
                  <a:pt x="2724150" y="2368181"/>
                  <a:pt x="2672981" y="2419350"/>
                  <a:pt x="2609860" y="2419350"/>
                </a:cubicBezTo>
                <a:lnTo>
                  <a:pt x="38100" y="2419350"/>
                </a:lnTo>
                <a:cubicBezTo>
                  <a:pt x="17072" y="2419350"/>
                  <a:pt x="0" y="2402278"/>
                  <a:pt x="0" y="2381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7" name="Shape 34"/>
          <p:cNvSpPr/>
          <p:nvPr/>
        </p:nvSpPr>
        <p:spPr>
          <a:xfrm>
            <a:off x="6191250" y="4057650"/>
            <a:ext cx="38100" cy="2419350"/>
          </a:xfrm>
          <a:custGeom>
            <a:avLst/>
            <a:gdLst/>
            <a:ahLst/>
            <a:cxnLst/>
            <a:rect l="l" t="t" r="r" b="b"/>
            <a:pathLst>
              <a:path w="38100" h="2419350">
                <a:moveTo>
                  <a:pt x="38100" y="0"/>
                </a:moveTo>
                <a:lnTo>
                  <a:pt x="38100" y="0"/>
                </a:lnTo>
                <a:lnTo>
                  <a:pt x="38100" y="2419350"/>
                </a:lnTo>
                <a:lnTo>
                  <a:pt x="38100" y="2419350"/>
                </a:lnTo>
                <a:cubicBezTo>
                  <a:pt x="17072" y="2419350"/>
                  <a:pt x="0" y="2402278"/>
                  <a:pt x="0" y="2381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38" name="Text 35"/>
          <p:cNvSpPr/>
          <p:nvPr/>
        </p:nvSpPr>
        <p:spPr>
          <a:xfrm>
            <a:off x="6438900" y="4286250"/>
            <a:ext cx="24193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39A897">
                    <a:alpha val="3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6438900" y="4781550"/>
            <a:ext cx="2343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总结与展望</a:t>
            </a:r>
            <a:endParaRPr lang="en-US" sz="1600" dirty="0"/>
          </a:p>
        </p:txBody>
      </p:sp>
      <p:sp>
        <p:nvSpPr>
          <p:cNvPr id="40" name="Text 37"/>
          <p:cNvSpPr/>
          <p:nvPr/>
        </p:nvSpPr>
        <p:spPr>
          <a:xfrm>
            <a:off x="6438900" y="5124450"/>
            <a:ext cx="23241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项目成果与未来方向</a:t>
            </a:r>
            <a:endParaRPr lang="en-US" sz="1600" dirty="0"/>
          </a:p>
        </p:txBody>
      </p:sp>
      <p:sp>
        <p:nvSpPr>
          <p:cNvPr id="41" name="Shape 38"/>
          <p:cNvSpPr/>
          <p:nvPr/>
        </p:nvSpPr>
        <p:spPr>
          <a:xfrm>
            <a:off x="9086850" y="4057650"/>
            <a:ext cx="2724150" cy="2419350"/>
          </a:xfrm>
          <a:custGeom>
            <a:avLst/>
            <a:gdLst/>
            <a:ahLst/>
            <a:cxnLst/>
            <a:rect l="l" t="t" r="r" b="b"/>
            <a:pathLst>
              <a:path w="2724150" h="2419350">
                <a:moveTo>
                  <a:pt x="38100" y="0"/>
                </a:moveTo>
                <a:lnTo>
                  <a:pt x="2609860" y="0"/>
                </a:lnTo>
                <a:cubicBezTo>
                  <a:pt x="2672981" y="0"/>
                  <a:pt x="2724150" y="51169"/>
                  <a:pt x="2724150" y="114290"/>
                </a:cubicBezTo>
                <a:lnTo>
                  <a:pt x="2724150" y="2305060"/>
                </a:lnTo>
                <a:cubicBezTo>
                  <a:pt x="2724150" y="2368181"/>
                  <a:pt x="2672981" y="2419350"/>
                  <a:pt x="2609860" y="2419350"/>
                </a:cubicBezTo>
                <a:lnTo>
                  <a:pt x="38100" y="2419350"/>
                </a:lnTo>
                <a:cubicBezTo>
                  <a:pt x="17072" y="2419350"/>
                  <a:pt x="0" y="2402278"/>
                  <a:pt x="0" y="2381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2" name="Shape 39"/>
          <p:cNvSpPr/>
          <p:nvPr/>
        </p:nvSpPr>
        <p:spPr>
          <a:xfrm>
            <a:off x="9086850" y="4057650"/>
            <a:ext cx="38100" cy="2419350"/>
          </a:xfrm>
          <a:custGeom>
            <a:avLst/>
            <a:gdLst/>
            <a:ahLst/>
            <a:cxnLst/>
            <a:rect l="l" t="t" r="r" b="b"/>
            <a:pathLst>
              <a:path w="38100" h="2419350">
                <a:moveTo>
                  <a:pt x="38100" y="0"/>
                </a:moveTo>
                <a:lnTo>
                  <a:pt x="38100" y="0"/>
                </a:lnTo>
                <a:lnTo>
                  <a:pt x="38100" y="2419350"/>
                </a:lnTo>
                <a:lnTo>
                  <a:pt x="38100" y="2419350"/>
                </a:lnTo>
                <a:cubicBezTo>
                  <a:pt x="17072" y="2419350"/>
                  <a:pt x="0" y="2402278"/>
                  <a:pt x="0" y="23812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43" name="Text 40"/>
          <p:cNvSpPr/>
          <p:nvPr/>
        </p:nvSpPr>
        <p:spPr>
          <a:xfrm>
            <a:off x="9334500" y="4286250"/>
            <a:ext cx="24193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8FB3AC">
                    <a:alpha val="3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08</a:t>
            </a:r>
            <a:endParaRPr lang="en-US" sz="1600" dirty="0"/>
          </a:p>
        </p:txBody>
      </p:sp>
      <p:sp>
        <p:nvSpPr>
          <p:cNvPr id="44" name="Text 41"/>
          <p:cNvSpPr/>
          <p:nvPr/>
        </p:nvSpPr>
        <p:spPr>
          <a:xfrm>
            <a:off x="9334500" y="4781550"/>
            <a:ext cx="23431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致谢</a:t>
            </a:r>
            <a:endParaRPr lang="en-US" sz="1600" dirty="0"/>
          </a:p>
        </p:txBody>
      </p:sp>
      <p:sp>
        <p:nvSpPr>
          <p:cNvPr id="45" name="Text 42"/>
          <p:cNvSpPr/>
          <p:nvPr/>
        </p:nvSpPr>
        <p:spPr>
          <a:xfrm>
            <a:off x="9334500" y="5124450"/>
            <a:ext cx="23241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感谢与致敬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4F6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6:17:05-d2t9p0dnfo2stf9dj890.jpg"/>
          <p:cNvPicPr>
            <a:picLocks noChangeAspect="1"/>
          </p:cNvPicPr>
          <p:nvPr/>
        </p:nvPicPr>
        <p:blipFill>
          <a:blip r:embed="rId3"/>
          <a:srcRect b="2016"/>
          <a:stretch/>
        </p:blipFill>
        <p:spPr>
          <a:xfrm>
            <a:off x="-183515" y="-146050"/>
            <a:ext cx="12633325" cy="70231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381000" y="381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4" name="Text 1"/>
          <p:cNvSpPr/>
          <p:nvPr/>
        </p:nvSpPr>
        <p:spPr>
          <a:xfrm>
            <a:off x="483989" y="438150"/>
            <a:ext cx="257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876300" y="381000"/>
            <a:ext cx="32575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项目背景与核心定位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876300" y="8382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7" name="Shape 4"/>
          <p:cNvSpPr/>
          <p:nvPr/>
        </p:nvSpPr>
        <p:spPr>
          <a:xfrm>
            <a:off x="400050" y="1028700"/>
            <a:ext cx="6743700" cy="3524250"/>
          </a:xfrm>
          <a:custGeom>
            <a:avLst/>
            <a:gdLst/>
            <a:ahLst/>
            <a:cxnLst/>
            <a:rect l="l" t="t" r="r" b="b"/>
            <a:pathLst>
              <a:path w="6743700" h="3524250">
                <a:moveTo>
                  <a:pt x="38100" y="0"/>
                </a:moveTo>
                <a:lnTo>
                  <a:pt x="6629409" y="0"/>
                </a:lnTo>
                <a:cubicBezTo>
                  <a:pt x="6692530" y="0"/>
                  <a:pt x="6743700" y="51170"/>
                  <a:pt x="6743700" y="114291"/>
                </a:cubicBezTo>
                <a:lnTo>
                  <a:pt x="6743700" y="3409959"/>
                </a:lnTo>
                <a:cubicBezTo>
                  <a:pt x="6743700" y="3473080"/>
                  <a:pt x="6692530" y="3524250"/>
                  <a:pt x="6629409" y="3524250"/>
                </a:cubicBezTo>
                <a:lnTo>
                  <a:pt x="38100" y="3524250"/>
                </a:lnTo>
                <a:cubicBezTo>
                  <a:pt x="17072" y="3524250"/>
                  <a:pt x="0" y="3507178"/>
                  <a:pt x="0" y="34861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Shape 5"/>
          <p:cNvSpPr/>
          <p:nvPr/>
        </p:nvSpPr>
        <p:spPr>
          <a:xfrm>
            <a:off x="400050" y="1028700"/>
            <a:ext cx="38100" cy="3524250"/>
          </a:xfrm>
          <a:custGeom>
            <a:avLst/>
            <a:gdLst/>
            <a:ahLst/>
            <a:cxnLst/>
            <a:rect l="l" t="t" r="r" b="b"/>
            <a:pathLst>
              <a:path w="38100" h="3524250">
                <a:moveTo>
                  <a:pt x="38100" y="0"/>
                </a:moveTo>
                <a:lnTo>
                  <a:pt x="38100" y="0"/>
                </a:lnTo>
                <a:lnTo>
                  <a:pt x="38100" y="3524250"/>
                </a:lnTo>
                <a:lnTo>
                  <a:pt x="38100" y="3524250"/>
                </a:lnTo>
                <a:cubicBezTo>
                  <a:pt x="17072" y="3524250"/>
                  <a:pt x="0" y="3507178"/>
                  <a:pt x="0" y="34861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9" name="Shape 6"/>
          <p:cNvSpPr/>
          <p:nvPr/>
        </p:nvSpPr>
        <p:spPr>
          <a:xfrm>
            <a:off x="571500" y="11811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9A897">
              <a:alpha val="10196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704850" y="13144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23812" y="23812"/>
                </a:moveTo>
                <a:cubicBezTo>
                  <a:pt x="23812" y="17227"/>
                  <a:pt x="18492" y="11906"/>
                  <a:pt x="11906" y="11906"/>
                </a:cubicBezTo>
                <a:cubicBezTo>
                  <a:pt x="5321" y="11906"/>
                  <a:pt x="0" y="17227"/>
                  <a:pt x="0" y="23812"/>
                </a:cubicBezTo>
                <a:lnTo>
                  <a:pt x="0" y="148828"/>
                </a:lnTo>
                <a:cubicBezTo>
                  <a:pt x="0" y="165274"/>
                  <a:pt x="13320" y="178594"/>
                  <a:pt x="29766" y="178594"/>
                </a:cubicBezTo>
                <a:lnTo>
                  <a:pt x="178594" y="178594"/>
                </a:lnTo>
                <a:cubicBezTo>
                  <a:pt x="185179" y="178594"/>
                  <a:pt x="190500" y="173273"/>
                  <a:pt x="190500" y="166688"/>
                </a:cubicBezTo>
                <a:cubicBezTo>
                  <a:pt x="190500" y="160102"/>
                  <a:pt x="185179" y="154781"/>
                  <a:pt x="178594" y="154781"/>
                </a:cubicBezTo>
                <a:lnTo>
                  <a:pt x="29766" y="154781"/>
                </a:lnTo>
                <a:cubicBezTo>
                  <a:pt x="26491" y="154781"/>
                  <a:pt x="23812" y="152102"/>
                  <a:pt x="23812" y="148828"/>
                </a:cubicBezTo>
                <a:lnTo>
                  <a:pt x="23812" y="23812"/>
                </a:lnTo>
                <a:close/>
                <a:moveTo>
                  <a:pt x="175096" y="56034"/>
                </a:moveTo>
                <a:cubicBezTo>
                  <a:pt x="179747" y="51383"/>
                  <a:pt x="179747" y="43830"/>
                  <a:pt x="175096" y="39179"/>
                </a:cubicBezTo>
                <a:cubicBezTo>
                  <a:pt x="170445" y="34528"/>
                  <a:pt x="162892" y="34528"/>
                  <a:pt x="158242" y="39179"/>
                </a:cubicBezTo>
                <a:lnTo>
                  <a:pt x="119063" y="78395"/>
                </a:lnTo>
                <a:lnTo>
                  <a:pt x="97706" y="57076"/>
                </a:lnTo>
                <a:cubicBezTo>
                  <a:pt x="93055" y="52425"/>
                  <a:pt x="85502" y="52425"/>
                  <a:pt x="80851" y="57076"/>
                </a:cubicBezTo>
                <a:lnTo>
                  <a:pt x="45132" y="92794"/>
                </a:lnTo>
                <a:cubicBezTo>
                  <a:pt x="40481" y="97445"/>
                  <a:pt x="40481" y="104998"/>
                  <a:pt x="45132" y="109649"/>
                </a:cubicBezTo>
                <a:cubicBezTo>
                  <a:pt x="49783" y="114300"/>
                  <a:pt x="57336" y="114300"/>
                  <a:pt x="61987" y="109649"/>
                </a:cubicBezTo>
                <a:lnTo>
                  <a:pt x="89297" y="82339"/>
                </a:lnTo>
                <a:lnTo>
                  <a:pt x="110654" y="103696"/>
                </a:lnTo>
                <a:cubicBezTo>
                  <a:pt x="115305" y="108347"/>
                  <a:pt x="122858" y="108347"/>
                  <a:pt x="127508" y="103696"/>
                </a:cubicBezTo>
                <a:lnTo>
                  <a:pt x="175133" y="56071"/>
                </a:ln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11" name="Text 8"/>
          <p:cNvSpPr/>
          <p:nvPr/>
        </p:nvSpPr>
        <p:spPr>
          <a:xfrm>
            <a:off x="1181100" y="1181100"/>
            <a:ext cx="5905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项目背景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181100" y="1524000"/>
            <a:ext cx="5886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行业现状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1181100" y="1752600"/>
            <a:ext cx="58864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531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开源生态持续繁荣，GitHub等平台项目数量超</a:t>
            </a:r>
            <a:r>
              <a:rPr lang="en-US" sz="1200" b="1" dirty="0">
                <a:solidFill>
                  <a:srgbClr val="2C3531">
                    <a:alpha val="80000"/>
                  </a:srgbClr>
                </a:solidFill>
                <a:highlight>
                  <a:srgbClr val="39A897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1亿 </a:t>
            </a:r>
            <a:r>
              <a:rPr lang="en-US" sz="1200" dirty="0">
                <a:solidFill>
                  <a:srgbClr val="2C3531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，但优质项目分散，用户筛选成本极高。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1165594" y="2622550"/>
            <a:ext cx="5886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用户痛点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166812" y="2867025"/>
            <a:ext cx="588645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531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新手难以找到适配技能水平的项目，开发者难以快速定位契合技术栈的开源项目。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181100" y="3676650"/>
            <a:ext cx="5886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设计初衷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1181100" y="3905250"/>
            <a:ext cx="588645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531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打造</a:t>
            </a:r>
            <a:r>
              <a:rPr lang="en-US" sz="1200" b="1" dirty="0">
                <a:solidFill>
                  <a:srgbClr val="2C3531">
                    <a:alpha val="80000"/>
                  </a:srgbClr>
                </a:solidFill>
                <a:highlight>
                  <a:srgbClr val="39A897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"精准、高效、高质量" </a:t>
            </a:r>
            <a:r>
              <a:rPr lang="en-US" sz="1200" dirty="0">
                <a:solidFill>
                  <a:srgbClr val="2C3531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的开源项目推荐工具，降低用户筛选成本，提升开源参与度。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400050" y="4705350"/>
            <a:ext cx="6743700" cy="2009775"/>
          </a:xfrm>
          <a:custGeom>
            <a:avLst/>
            <a:gdLst/>
            <a:ahLst/>
            <a:cxnLst/>
            <a:rect l="l" t="t" r="r" b="b"/>
            <a:pathLst>
              <a:path w="6743700" h="2009775">
                <a:moveTo>
                  <a:pt x="38100" y="0"/>
                </a:moveTo>
                <a:lnTo>
                  <a:pt x="6629404" y="0"/>
                </a:lnTo>
                <a:cubicBezTo>
                  <a:pt x="6692528" y="0"/>
                  <a:pt x="6743700" y="51172"/>
                  <a:pt x="6743700" y="114296"/>
                </a:cubicBezTo>
                <a:lnTo>
                  <a:pt x="6743700" y="1895479"/>
                </a:lnTo>
                <a:cubicBezTo>
                  <a:pt x="6743700" y="1958603"/>
                  <a:pt x="6692528" y="2009775"/>
                  <a:pt x="6629404" y="2009775"/>
                </a:cubicBezTo>
                <a:lnTo>
                  <a:pt x="38100" y="2009775"/>
                </a:lnTo>
                <a:cubicBezTo>
                  <a:pt x="17072" y="2009775"/>
                  <a:pt x="0" y="1992703"/>
                  <a:pt x="0" y="19716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1" name="Shape 18"/>
          <p:cNvSpPr/>
          <p:nvPr/>
        </p:nvSpPr>
        <p:spPr>
          <a:xfrm>
            <a:off x="400050" y="4705350"/>
            <a:ext cx="38100" cy="2009775"/>
          </a:xfrm>
          <a:custGeom>
            <a:avLst/>
            <a:gdLst/>
            <a:ahLst/>
            <a:cxnLst/>
            <a:rect l="l" t="t" r="r" b="b"/>
            <a:pathLst>
              <a:path w="38100" h="2009775">
                <a:moveTo>
                  <a:pt x="38100" y="0"/>
                </a:moveTo>
                <a:lnTo>
                  <a:pt x="38100" y="0"/>
                </a:lnTo>
                <a:lnTo>
                  <a:pt x="38100" y="2009775"/>
                </a:lnTo>
                <a:lnTo>
                  <a:pt x="38100" y="2009775"/>
                </a:lnTo>
                <a:cubicBezTo>
                  <a:pt x="17072" y="2009775"/>
                  <a:pt x="0" y="1992703"/>
                  <a:pt x="0" y="19716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22" name="Shape 19"/>
          <p:cNvSpPr/>
          <p:nvPr/>
        </p:nvSpPr>
        <p:spPr>
          <a:xfrm>
            <a:off x="571500" y="485775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8FB3AC">
              <a:alpha val="10196"/>
            </a:srgbClr>
          </a:solidFill>
          <a:ln/>
        </p:spPr>
      </p:sp>
      <p:sp>
        <p:nvSpPr>
          <p:cNvPr id="23" name="Shape 20"/>
          <p:cNvSpPr/>
          <p:nvPr/>
        </p:nvSpPr>
        <p:spPr>
          <a:xfrm>
            <a:off x="704850" y="49911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66688" y="95250"/>
                </a:moveTo>
                <a:cubicBezTo>
                  <a:pt x="166688" y="55823"/>
                  <a:pt x="134677" y="23812"/>
                  <a:pt x="95250" y="23812"/>
                </a:cubicBezTo>
                <a:cubicBezTo>
                  <a:pt x="55823" y="23812"/>
                  <a:pt x="23813" y="55823"/>
                  <a:pt x="23812" y="95250"/>
                </a:cubicBezTo>
                <a:cubicBezTo>
                  <a:pt x="23812" y="134677"/>
                  <a:pt x="55823" y="166688"/>
                  <a:pt x="95250" y="166688"/>
                </a:cubicBezTo>
                <a:cubicBezTo>
                  <a:pt x="134677" y="166688"/>
                  <a:pt x="166688" y="134677"/>
                  <a:pt x="166688" y="95250"/>
                </a:cubicBezTo>
                <a:close/>
                <a:moveTo>
                  <a:pt x="0" y="95250"/>
                </a:moveTo>
                <a:cubicBezTo>
                  <a:pt x="0" y="42680"/>
                  <a:pt x="42680" y="0"/>
                  <a:pt x="95250" y="0"/>
                </a:cubicBezTo>
                <a:cubicBezTo>
                  <a:pt x="147820" y="0"/>
                  <a:pt x="190500" y="42680"/>
                  <a:pt x="190500" y="95250"/>
                </a:cubicBezTo>
                <a:cubicBezTo>
                  <a:pt x="190500" y="147820"/>
                  <a:pt x="147820" y="190500"/>
                  <a:pt x="95250" y="190500"/>
                </a:cubicBezTo>
                <a:cubicBezTo>
                  <a:pt x="42680" y="190500"/>
                  <a:pt x="0" y="147820"/>
                  <a:pt x="0" y="95250"/>
                </a:cubicBezTo>
                <a:close/>
                <a:moveTo>
                  <a:pt x="95250" y="125016"/>
                </a:moveTo>
                <a:cubicBezTo>
                  <a:pt x="111678" y="125016"/>
                  <a:pt x="125016" y="111678"/>
                  <a:pt x="125016" y="95250"/>
                </a:cubicBezTo>
                <a:cubicBezTo>
                  <a:pt x="125016" y="78822"/>
                  <a:pt x="111678" y="65484"/>
                  <a:pt x="95250" y="65484"/>
                </a:cubicBezTo>
                <a:cubicBezTo>
                  <a:pt x="78822" y="65484"/>
                  <a:pt x="65484" y="78822"/>
                  <a:pt x="65484" y="95250"/>
                </a:cubicBezTo>
                <a:cubicBezTo>
                  <a:pt x="65484" y="111678"/>
                  <a:pt x="78822" y="125016"/>
                  <a:pt x="95250" y="125016"/>
                </a:cubicBezTo>
                <a:close/>
                <a:moveTo>
                  <a:pt x="95250" y="41672"/>
                </a:moveTo>
                <a:cubicBezTo>
                  <a:pt x="124821" y="41672"/>
                  <a:pt x="148828" y="65679"/>
                  <a:pt x="148828" y="95250"/>
                </a:cubicBezTo>
                <a:cubicBezTo>
                  <a:pt x="148828" y="124821"/>
                  <a:pt x="124821" y="148828"/>
                  <a:pt x="95250" y="148828"/>
                </a:cubicBezTo>
                <a:cubicBezTo>
                  <a:pt x="65679" y="148828"/>
                  <a:pt x="41672" y="124821"/>
                  <a:pt x="41672" y="95250"/>
                </a:cubicBezTo>
                <a:cubicBezTo>
                  <a:pt x="41672" y="65679"/>
                  <a:pt x="65679" y="41672"/>
                  <a:pt x="95250" y="41672"/>
                </a:cubicBezTo>
                <a:close/>
                <a:moveTo>
                  <a:pt x="83344" y="95250"/>
                </a:moveTo>
                <a:cubicBezTo>
                  <a:pt x="83344" y="88679"/>
                  <a:pt x="88679" y="83344"/>
                  <a:pt x="95250" y="83344"/>
                </a:cubicBezTo>
                <a:cubicBezTo>
                  <a:pt x="101821" y="83344"/>
                  <a:pt x="107156" y="88679"/>
                  <a:pt x="107156" y="95250"/>
                </a:cubicBezTo>
                <a:cubicBezTo>
                  <a:pt x="107156" y="101821"/>
                  <a:pt x="101821" y="107156"/>
                  <a:pt x="95250" y="107156"/>
                </a:cubicBezTo>
                <a:cubicBezTo>
                  <a:pt x="88679" y="107156"/>
                  <a:pt x="83344" y="101821"/>
                  <a:pt x="83344" y="9525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24" name="Text 21"/>
          <p:cNvSpPr/>
          <p:nvPr/>
        </p:nvSpPr>
        <p:spPr>
          <a:xfrm>
            <a:off x="1181100" y="4857750"/>
            <a:ext cx="5905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核心定位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1181100" y="5200650"/>
            <a:ext cx="589597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2C3531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解决</a:t>
            </a:r>
            <a:r>
              <a:rPr lang="en-US" sz="1350" b="1" dirty="0">
                <a:solidFill>
                  <a:srgbClr val="2C3531">
                    <a:alpha val="80000"/>
                  </a:srgbClr>
                </a:solidFill>
                <a:highlight>
                  <a:srgbClr val="8FB3AC">
                    <a:alpha val="3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"开源项目筛选难" </a:t>
            </a:r>
            <a:r>
              <a:rPr lang="en-US" sz="1350" dirty="0">
                <a:solidFill>
                  <a:srgbClr val="2C3531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痛点，基于用户GitHub仓库数据 + top_300优质项目库，自动生成个性化推荐。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1181100" y="5910263"/>
            <a:ext cx="1857375" cy="647700"/>
          </a:xfrm>
          <a:custGeom>
            <a:avLst/>
            <a:gdLst/>
            <a:ahLst/>
            <a:cxnLst/>
            <a:rect l="l" t="t" r="r" b="b"/>
            <a:pathLst>
              <a:path w="1857375" h="647700">
                <a:moveTo>
                  <a:pt x="76202" y="0"/>
                </a:moveTo>
                <a:lnTo>
                  <a:pt x="1781173" y="0"/>
                </a:lnTo>
                <a:cubicBezTo>
                  <a:pt x="1823258" y="0"/>
                  <a:pt x="1857375" y="34117"/>
                  <a:pt x="1857375" y="76202"/>
                </a:cubicBezTo>
                <a:lnTo>
                  <a:pt x="1857375" y="571498"/>
                </a:lnTo>
                <a:cubicBezTo>
                  <a:pt x="1857375" y="613583"/>
                  <a:pt x="1823258" y="647700"/>
                  <a:pt x="1781173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39A897">
              <a:alpha val="10196"/>
            </a:srgbClr>
          </a:solidFill>
          <a:ln/>
        </p:spPr>
      </p:sp>
      <p:sp>
        <p:nvSpPr>
          <p:cNvPr id="27" name="Text 24"/>
          <p:cNvSpPr/>
          <p:nvPr/>
        </p:nvSpPr>
        <p:spPr>
          <a:xfrm>
            <a:off x="1200150" y="5986463"/>
            <a:ext cx="18192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39A89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300+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1223963" y="6291263"/>
            <a:ext cx="1771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优质项目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3157141" y="5910263"/>
            <a:ext cx="1857375" cy="647700"/>
          </a:xfrm>
          <a:custGeom>
            <a:avLst/>
            <a:gdLst/>
            <a:ahLst/>
            <a:cxnLst/>
            <a:rect l="l" t="t" r="r" b="b"/>
            <a:pathLst>
              <a:path w="1857375" h="647700">
                <a:moveTo>
                  <a:pt x="76202" y="0"/>
                </a:moveTo>
                <a:lnTo>
                  <a:pt x="1781173" y="0"/>
                </a:lnTo>
                <a:cubicBezTo>
                  <a:pt x="1823258" y="0"/>
                  <a:pt x="1857375" y="34117"/>
                  <a:pt x="1857375" y="76202"/>
                </a:cubicBezTo>
                <a:lnTo>
                  <a:pt x="1857375" y="571498"/>
                </a:lnTo>
                <a:cubicBezTo>
                  <a:pt x="1857375" y="613583"/>
                  <a:pt x="1823258" y="647700"/>
                  <a:pt x="1781173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8FB3AC">
              <a:alpha val="10196"/>
            </a:srgbClr>
          </a:solidFill>
          <a:ln/>
        </p:spPr>
      </p:sp>
      <p:sp>
        <p:nvSpPr>
          <p:cNvPr id="30" name="Text 27"/>
          <p:cNvSpPr/>
          <p:nvPr/>
        </p:nvSpPr>
        <p:spPr>
          <a:xfrm>
            <a:off x="3176191" y="5986463"/>
            <a:ext cx="18192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8FB3A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19类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3200003" y="6291263"/>
            <a:ext cx="1771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核心指标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5133281" y="5910263"/>
            <a:ext cx="1857375" cy="647700"/>
          </a:xfrm>
          <a:custGeom>
            <a:avLst/>
            <a:gdLst/>
            <a:ahLst/>
            <a:cxnLst/>
            <a:rect l="l" t="t" r="r" b="b"/>
            <a:pathLst>
              <a:path w="1857375" h="647700">
                <a:moveTo>
                  <a:pt x="76202" y="0"/>
                </a:moveTo>
                <a:lnTo>
                  <a:pt x="1781173" y="0"/>
                </a:lnTo>
                <a:cubicBezTo>
                  <a:pt x="1823258" y="0"/>
                  <a:pt x="1857375" y="34117"/>
                  <a:pt x="1857375" y="76202"/>
                </a:cubicBezTo>
                <a:lnTo>
                  <a:pt x="1857375" y="571498"/>
                </a:lnTo>
                <a:cubicBezTo>
                  <a:pt x="1857375" y="613583"/>
                  <a:pt x="1823258" y="647700"/>
                  <a:pt x="1781173" y="647700"/>
                </a:cubicBezTo>
                <a:lnTo>
                  <a:pt x="76202" y="647700"/>
                </a:lnTo>
                <a:cubicBezTo>
                  <a:pt x="34117" y="647700"/>
                  <a:pt x="0" y="613583"/>
                  <a:pt x="0" y="571498"/>
                </a:cubicBezTo>
                <a:lnTo>
                  <a:pt x="0" y="76202"/>
                </a:lnTo>
                <a:cubicBezTo>
                  <a:pt x="0" y="34117"/>
                  <a:pt x="34117" y="0"/>
                  <a:pt x="76202" y="0"/>
                </a:cubicBezTo>
                <a:close/>
              </a:path>
            </a:pathLst>
          </a:custGeom>
          <a:solidFill>
            <a:srgbClr val="39A897">
              <a:alpha val="10196"/>
            </a:srgbClr>
          </a:solidFill>
          <a:ln/>
        </p:spPr>
      </p:sp>
      <p:sp>
        <p:nvSpPr>
          <p:cNvPr id="33" name="Text 30"/>
          <p:cNvSpPr/>
          <p:nvPr/>
        </p:nvSpPr>
        <p:spPr>
          <a:xfrm>
            <a:off x="5152331" y="5986463"/>
            <a:ext cx="1819275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800" b="1" dirty="0">
                <a:solidFill>
                  <a:srgbClr val="39A89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5维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5176143" y="6291263"/>
            <a:ext cx="177165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5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评分体系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7299921" y="1028700"/>
            <a:ext cx="4514850" cy="4143375"/>
          </a:xfrm>
          <a:custGeom>
            <a:avLst/>
            <a:gdLst/>
            <a:ahLst/>
            <a:cxnLst/>
            <a:rect l="l" t="t" r="r" b="b"/>
            <a:pathLst>
              <a:path w="4514850" h="4143375">
                <a:moveTo>
                  <a:pt x="114316" y="0"/>
                </a:moveTo>
                <a:lnTo>
                  <a:pt x="4400534" y="0"/>
                </a:lnTo>
                <a:cubicBezTo>
                  <a:pt x="4463669" y="0"/>
                  <a:pt x="4514850" y="51181"/>
                  <a:pt x="4514850" y="114316"/>
                </a:cubicBezTo>
                <a:lnTo>
                  <a:pt x="4514850" y="4029059"/>
                </a:lnTo>
                <a:cubicBezTo>
                  <a:pt x="4514850" y="4092194"/>
                  <a:pt x="4463669" y="4143375"/>
                  <a:pt x="4400534" y="4143375"/>
                </a:cubicBezTo>
                <a:lnTo>
                  <a:pt x="114316" y="4143375"/>
                </a:lnTo>
                <a:cubicBezTo>
                  <a:pt x="51181" y="4143375"/>
                  <a:pt x="0" y="4092194"/>
                  <a:pt x="0" y="4029059"/>
                </a:cubicBezTo>
                <a:lnTo>
                  <a:pt x="0" y="114316"/>
                </a:lnTo>
                <a:cubicBezTo>
                  <a:pt x="0" y="51223"/>
                  <a:pt x="51223" y="0"/>
                  <a:pt x="114316" y="0"/>
                </a:cubicBezTo>
                <a:close/>
              </a:path>
            </a:pathLst>
          </a:custGeom>
          <a:solidFill>
            <a:srgbClr val="3A4F4C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6" name="Shape 33"/>
          <p:cNvSpPr/>
          <p:nvPr/>
        </p:nvSpPr>
        <p:spPr>
          <a:xfrm>
            <a:off x="7585671" y="2184400"/>
            <a:ext cx="171450" cy="228600"/>
          </a:xfrm>
          <a:custGeom>
            <a:avLst/>
            <a:gdLst/>
            <a:ahLst/>
            <a:cxnLst/>
            <a:rect l="l" t="t" r="r" b="b"/>
            <a:pathLst>
              <a:path w="171450" h="228600">
                <a:moveTo>
                  <a:pt x="130775" y="171450"/>
                </a:moveTo>
                <a:cubicBezTo>
                  <a:pt x="134035" y="161493"/>
                  <a:pt x="140553" y="152474"/>
                  <a:pt x="147920" y="144706"/>
                </a:cubicBezTo>
                <a:cubicBezTo>
                  <a:pt x="162520" y="129347"/>
                  <a:pt x="171450" y="108585"/>
                  <a:pt x="171450" y="85725"/>
                </a:cubicBezTo>
                <a:cubicBezTo>
                  <a:pt x="171450" y="38398"/>
                  <a:pt x="133052" y="0"/>
                  <a:pt x="85725" y="0"/>
                </a:cubicBezTo>
                <a:cubicBezTo>
                  <a:pt x="38398" y="0"/>
                  <a:pt x="0" y="38398"/>
                  <a:pt x="0" y="85725"/>
                </a:cubicBezTo>
                <a:cubicBezTo>
                  <a:pt x="0" y="108585"/>
                  <a:pt x="8930" y="129347"/>
                  <a:pt x="23530" y="144706"/>
                </a:cubicBezTo>
                <a:cubicBezTo>
                  <a:pt x="30897" y="152474"/>
                  <a:pt x="37460" y="161493"/>
                  <a:pt x="40675" y="171450"/>
                </a:cubicBezTo>
                <a:lnTo>
                  <a:pt x="130731" y="171450"/>
                </a:lnTo>
                <a:close/>
                <a:moveTo>
                  <a:pt x="128588" y="192881"/>
                </a:moveTo>
                <a:lnTo>
                  <a:pt x="42863" y="192881"/>
                </a:lnTo>
                <a:lnTo>
                  <a:pt x="42863" y="200025"/>
                </a:lnTo>
                <a:cubicBezTo>
                  <a:pt x="42863" y="219760"/>
                  <a:pt x="58847" y="235744"/>
                  <a:pt x="78581" y="235744"/>
                </a:cubicBezTo>
                <a:lnTo>
                  <a:pt x="92869" y="235744"/>
                </a:lnTo>
                <a:cubicBezTo>
                  <a:pt x="112603" y="235744"/>
                  <a:pt x="128588" y="219760"/>
                  <a:pt x="128588" y="200025"/>
                </a:cubicBezTo>
                <a:lnTo>
                  <a:pt x="128588" y="192881"/>
                </a:lnTo>
                <a:close/>
                <a:moveTo>
                  <a:pt x="82153" y="50006"/>
                </a:moveTo>
                <a:cubicBezTo>
                  <a:pt x="64383" y="50006"/>
                  <a:pt x="50006" y="64383"/>
                  <a:pt x="50006" y="82153"/>
                </a:cubicBezTo>
                <a:cubicBezTo>
                  <a:pt x="50006" y="88091"/>
                  <a:pt x="45229" y="92869"/>
                  <a:pt x="39291" y="92869"/>
                </a:cubicBezTo>
                <a:cubicBezTo>
                  <a:pt x="33352" y="92869"/>
                  <a:pt x="28575" y="88091"/>
                  <a:pt x="28575" y="82153"/>
                </a:cubicBezTo>
                <a:cubicBezTo>
                  <a:pt x="28575" y="52551"/>
                  <a:pt x="52551" y="28575"/>
                  <a:pt x="82153" y="28575"/>
                </a:cubicBezTo>
                <a:cubicBezTo>
                  <a:pt x="88091" y="28575"/>
                  <a:pt x="92869" y="33352"/>
                  <a:pt x="92869" y="39291"/>
                </a:cubicBezTo>
                <a:cubicBezTo>
                  <a:pt x="92869" y="45229"/>
                  <a:pt x="88091" y="50006"/>
                  <a:pt x="82153" y="50006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37" name="Text 34"/>
          <p:cNvSpPr/>
          <p:nvPr/>
        </p:nvSpPr>
        <p:spPr>
          <a:xfrm>
            <a:off x="7928571" y="2165350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核心价值</a:t>
            </a:r>
            <a:endParaRPr lang="en-US" sz="1600" dirty="0"/>
          </a:p>
        </p:txBody>
      </p:sp>
      <p:sp>
        <p:nvSpPr>
          <p:cNvPr id="38" name="Shape 35"/>
          <p:cNvSpPr/>
          <p:nvPr/>
        </p:nvSpPr>
        <p:spPr>
          <a:xfrm>
            <a:off x="7528521" y="266065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39" name="Text 36"/>
          <p:cNvSpPr/>
          <p:nvPr/>
        </p:nvSpPr>
        <p:spPr>
          <a:xfrm>
            <a:off x="7719021" y="2584450"/>
            <a:ext cx="29718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降低用户筛选成本，让开源项目发现更高效</a:t>
            </a:r>
            <a:endParaRPr lang="en-US" sz="1600" dirty="0"/>
          </a:p>
        </p:txBody>
      </p:sp>
      <p:sp>
        <p:nvSpPr>
          <p:cNvPr id="40" name="Shape 37"/>
          <p:cNvSpPr/>
          <p:nvPr/>
        </p:nvSpPr>
        <p:spPr>
          <a:xfrm>
            <a:off x="7528521" y="306070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41" name="Text 38"/>
          <p:cNvSpPr/>
          <p:nvPr/>
        </p:nvSpPr>
        <p:spPr>
          <a:xfrm>
            <a:off x="7719021" y="2984500"/>
            <a:ext cx="28194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精准匹配技能水平，提升开源贡献成功率</a:t>
            </a:r>
            <a:endParaRPr lang="en-US" sz="1600" dirty="0"/>
          </a:p>
        </p:txBody>
      </p:sp>
      <p:sp>
        <p:nvSpPr>
          <p:cNvPr id="42" name="Shape 39"/>
          <p:cNvSpPr/>
          <p:nvPr/>
        </p:nvSpPr>
        <p:spPr>
          <a:xfrm>
            <a:off x="7528521" y="346075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43" name="Text 40"/>
          <p:cNvSpPr/>
          <p:nvPr/>
        </p:nvSpPr>
        <p:spPr>
          <a:xfrm>
            <a:off x="7719021" y="3384550"/>
            <a:ext cx="23622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整合优质项目资源，保证推荐质量</a:t>
            </a:r>
            <a:endParaRPr lang="en-US" sz="1600" dirty="0"/>
          </a:p>
        </p:txBody>
      </p:sp>
      <p:sp>
        <p:nvSpPr>
          <p:cNvPr id="44" name="Shape 41"/>
          <p:cNvSpPr/>
          <p:nvPr/>
        </p:nvSpPr>
        <p:spPr>
          <a:xfrm>
            <a:off x="7528521" y="3860800"/>
            <a:ext cx="76200" cy="76200"/>
          </a:xfrm>
          <a:custGeom>
            <a:avLst/>
            <a:gdLst/>
            <a:ahLst/>
            <a:cxnLst/>
            <a:rect l="l" t="t" r="r" b="b"/>
            <a:pathLst>
              <a:path w="76200" h="76200">
                <a:moveTo>
                  <a:pt x="38100" y="0"/>
                </a:moveTo>
                <a:lnTo>
                  <a:pt x="38100" y="0"/>
                </a:lnTo>
                <a:cubicBezTo>
                  <a:pt x="59128" y="0"/>
                  <a:pt x="76200" y="17072"/>
                  <a:pt x="76200" y="38100"/>
                </a:cubicBezTo>
                <a:lnTo>
                  <a:pt x="76200" y="38100"/>
                </a:lnTo>
                <a:cubicBezTo>
                  <a:pt x="76200" y="59128"/>
                  <a:pt x="59128" y="76200"/>
                  <a:pt x="38100" y="76200"/>
                </a:cubicBezTo>
                <a:lnTo>
                  <a:pt x="38100" y="76200"/>
                </a:lnTo>
                <a:cubicBezTo>
                  <a:pt x="17072" y="76200"/>
                  <a:pt x="0" y="59128"/>
                  <a:pt x="0" y="381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45" name="Text 42"/>
          <p:cNvSpPr/>
          <p:nvPr/>
        </p:nvSpPr>
        <p:spPr>
          <a:xfrm>
            <a:off x="7719021" y="3784600"/>
            <a:ext cx="1600200" cy="2476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促进开源生态健康发展</a:t>
            </a:r>
            <a:endParaRPr lang="en-US" sz="1600" dirty="0"/>
          </a:p>
        </p:txBody>
      </p:sp>
      <p:sp>
        <p:nvSpPr>
          <p:cNvPr id="46" name="Shape 43"/>
          <p:cNvSpPr/>
          <p:nvPr/>
        </p:nvSpPr>
        <p:spPr>
          <a:xfrm>
            <a:off x="7303096" y="5324476"/>
            <a:ext cx="4502150" cy="1149350"/>
          </a:xfrm>
          <a:custGeom>
            <a:avLst/>
            <a:gdLst/>
            <a:ahLst/>
            <a:cxnLst/>
            <a:rect l="l" t="t" r="r" b="b"/>
            <a:pathLst>
              <a:path w="4502150" h="1149350">
                <a:moveTo>
                  <a:pt x="114303" y="0"/>
                </a:moveTo>
                <a:lnTo>
                  <a:pt x="4387847" y="0"/>
                </a:lnTo>
                <a:cubicBezTo>
                  <a:pt x="4450975" y="0"/>
                  <a:pt x="4502150" y="51175"/>
                  <a:pt x="4502150" y="114303"/>
                </a:cubicBezTo>
                <a:lnTo>
                  <a:pt x="4502150" y="1035047"/>
                </a:lnTo>
                <a:cubicBezTo>
                  <a:pt x="4502150" y="1098175"/>
                  <a:pt x="4450975" y="1149350"/>
                  <a:pt x="4387847" y="1149350"/>
                </a:cubicBezTo>
                <a:lnTo>
                  <a:pt x="114303" y="1149350"/>
                </a:lnTo>
                <a:cubicBezTo>
                  <a:pt x="51175" y="1149350"/>
                  <a:pt x="0" y="1098175"/>
                  <a:pt x="0" y="1035047"/>
                </a:cubicBezTo>
                <a:lnTo>
                  <a:pt x="0" y="114303"/>
                </a:lnTo>
                <a:cubicBezTo>
                  <a:pt x="0" y="51217"/>
                  <a:pt x="51217" y="0"/>
                  <a:pt x="114303" y="0"/>
                </a:cubicBezTo>
                <a:close/>
              </a:path>
            </a:pathLst>
          </a:custGeom>
          <a:solidFill>
            <a:srgbClr val="39A897">
              <a:alpha val="10196"/>
            </a:srgbClr>
          </a:solidFill>
          <a:ln w="8467">
            <a:solidFill>
              <a:srgbClr val="39A897">
                <a:alpha val="30196"/>
              </a:srgbClr>
            </a:solidFill>
            <a:prstDash val="solid"/>
          </a:ln>
        </p:spPr>
      </p:sp>
      <p:sp>
        <p:nvSpPr>
          <p:cNvPr id="47" name="Shape 44"/>
          <p:cNvSpPr/>
          <p:nvPr/>
        </p:nvSpPr>
        <p:spPr>
          <a:xfrm>
            <a:off x="7493198" y="5527677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0" y="72330"/>
                </a:moveTo>
                <a:cubicBezTo>
                  <a:pt x="0" y="50129"/>
                  <a:pt x="17982" y="32147"/>
                  <a:pt x="40184" y="32147"/>
                </a:cubicBezTo>
                <a:lnTo>
                  <a:pt x="42863" y="32147"/>
                </a:lnTo>
                <a:cubicBezTo>
                  <a:pt x="48790" y="32147"/>
                  <a:pt x="53578" y="36935"/>
                  <a:pt x="53578" y="42863"/>
                </a:cubicBezTo>
                <a:cubicBezTo>
                  <a:pt x="53578" y="48790"/>
                  <a:pt x="48790" y="53578"/>
                  <a:pt x="42863" y="53578"/>
                </a:cubicBezTo>
                <a:lnTo>
                  <a:pt x="40184" y="53578"/>
                </a:lnTo>
                <a:cubicBezTo>
                  <a:pt x="29836" y="53578"/>
                  <a:pt x="21431" y="61983"/>
                  <a:pt x="21431" y="72330"/>
                </a:cubicBezTo>
                <a:lnTo>
                  <a:pt x="21431" y="75009"/>
                </a:lnTo>
                <a:lnTo>
                  <a:pt x="42863" y="75009"/>
                </a:lnTo>
                <a:cubicBezTo>
                  <a:pt x="54683" y="75009"/>
                  <a:pt x="64294" y="84620"/>
                  <a:pt x="64294" y="96441"/>
                </a:cubicBezTo>
                <a:lnTo>
                  <a:pt x="64294" y="117872"/>
                </a:lnTo>
                <a:cubicBezTo>
                  <a:pt x="64294" y="129693"/>
                  <a:pt x="54683" y="139303"/>
                  <a:pt x="42863" y="139303"/>
                </a:cubicBezTo>
                <a:lnTo>
                  <a:pt x="21431" y="139303"/>
                </a:lnTo>
                <a:cubicBezTo>
                  <a:pt x="9611" y="139303"/>
                  <a:pt x="0" y="129693"/>
                  <a:pt x="0" y="117872"/>
                </a:cubicBezTo>
                <a:lnTo>
                  <a:pt x="0" y="72330"/>
                </a:lnTo>
                <a:close/>
                <a:moveTo>
                  <a:pt x="85725" y="72330"/>
                </a:moveTo>
                <a:cubicBezTo>
                  <a:pt x="85725" y="50129"/>
                  <a:pt x="103707" y="32147"/>
                  <a:pt x="125909" y="32147"/>
                </a:cubicBezTo>
                <a:lnTo>
                  <a:pt x="128588" y="32147"/>
                </a:lnTo>
                <a:cubicBezTo>
                  <a:pt x="134515" y="32147"/>
                  <a:pt x="139303" y="36935"/>
                  <a:pt x="139303" y="42863"/>
                </a:cubicBezTo>
                <a:cubicBezTo>
                  <a:pt x="139303" y="48790"/>
                  <a:pt x="134515" y="53578"/>
                  <a:pt x="128588" y="53578"/>
                </a:cubicBezTo>
                <a:lnTo>
                  <a:pt x="125909" y="53578"/>
                </a:lnTo>
                <a:cubicBezTo>
                  <a:pt x="115561" y="53578"/>
                  <a:pt x="107156" y="61983"/>
                  <a:pt x="107156" y="72330"/>
                </a:cubicBezTo>
                <a:lnTo>
                  <a:pt x="107156" y="75009"/>
                </a:lnTo>
                <a:lnTo>
                  <a:pt x="128588" y="75009"/>
                </a:lnTo>
                <a:cubicBezTo>
                  <a:pt x="140408" y="75009"/>
                  <a:pt x="150019" y="84620"/>
                  <a:pt x="150019" y="96441"/>
                </a:cubicBezTo>
                <a:lnTo>
                  <a:pt x="150019" y="117872"/>
                </a:lnTo>
                <a:cubicBezTo>
                  <a:pt x="150019" y="129693"/>
                  <a:pt x="140408" y="139303"/>
                  <a:pt x="128588" y="139303"/>
                </a:cubicBezTo>
                <a:lnTo>
                  <a:pt x="107156" y="139303"/>
                </a:lnTo>
                <a:cubicBezTo>
                  <a:pt x="95336" y="139303"/>
                  <a:pt x="85725" y="129693"/>
                  <a:pt x="85725" y="117872"/>
                </a:cubicBezTo>
                <a:lnTo>
                  <a:pt x="85725" y="72330"/>
                </a:ln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48" name="Text 45"/>
          <p:cNvSpPr/>
          <p:nvPr/>
        </p:nvSpPr>
        <p:spPr>
          <a:xfrm>
            <a:off x="7749183" y="5480052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设计理念</a:t>
            </a:r>
            <a:endParaRPr lang="en-US" sz="1600" dirty="0"/>
          </a:p>
        </p:txBody>
      </p:sp>
      <p:sp>
        <p:nvSpPr>
          <p:cNvPr id="49" name="Text 46"/>
          <p:cNvSpPr/>
          <p:nvPr/>
        </p:nvSpPr>
        <p:spPr>
          <a:xfrm>
            <a:off x="7458670" y="5822952"/>
            <a:ext cx="4267200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531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"让每个人都能找到适合自己的开源项目，让优质项目不再被埋没"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F35802-BEE4-BACA-2989-C12D5E1A24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6:17:05-d2t9p0dnfo2stf9dj890.jpg">
            <a:extLst>
              <a:ext uri="{FF2B5EF4-FFF2-40B4-BE49-F238E27FC236}">
                <a16:creationId xmlns:a16="http://schemas.microsoft.com/office/drawing/2014/main" id="{9DB93633-04F4-20A4-4E54-13D6F1CB224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016"/>
          <a:stretch/>
        </p:blipFill>
        <p:spPr>
          <a:xfrm>
            <a:off x="-98455" y="-127000"/>
            <a:ext cx="12633325" cy="702310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B23F045E-903A-8C59-8053-6349391015CE}"/>
              </a:ext>
            </a:extLst>
          </p:cNvPr>
          <p:cNvSpPr/>
          <p:nvPr/>
        </p:nvSpPr>
        <p:spPr>
          <a:xfrm>
            <a:off x="381000" y="381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0176CFBE-7E86-ED7F-8F68-696B5DA6B8FD}"/>
              </a:ext>
            </a:extLst>
          </p:cNvPr>
          <p:cNvSpPr/>
          <p:nvPr/>
        </p:nvSpPr>
        <p:spPr>
          <a:xfrm>
            <a:off x="483989" y="438150"/>
            <a:ext cx="2571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5" name="Text 2">
            <a:extLst>
              <a:ext uri="{FF2B5EF4-FFF2-40B4-BE49-F238E27FC236}">
                <a16:creationId xmlns:a16="http://schemas.microsoft.com/office/drawing/2014/main" id="{2E1790A5-E19B-D7B5-47F9-1FF386A85C33}"/>
              </a:ext>
            </a:extLst>
          </p:cNvPr>
          <p:cNvSpPr/>
          <p:nvPr/>
        </p:nvSpPr>
        <p:spPr>
          <a:xfrm>
            <a:off x="876300" y="381000"/>
            <a:ext cx="32575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项目背景与核心定位</a:t>
            </a:r>
            <a:endParaRPr lang="en-US" sz="1600" dirty="0"/>
          </a:p>
        </p:txBody>
      </p:sp>
      <p:sp>
        <p:nvSpPr>
          <p:cNvPr id="6" name="Shape 3">
            <a:extLst>
              <a:ext uri="{FF2B5EF4-FFF2-40B4-BE49-F238E27FC236}">
                <a16:creationId xmlns:a16="http://schemas.microsoft.com/office/drawing/2014/main" id="{6E28BDB9-091B-7971-3952-D86671AE8012}"/>
              </a:ext>
            </a:extLst>
          </p:cNvPr>
          <p:cNvSpPr/>
          <p:nvPr/>
        </p:nvSpPr>
        <p:spPr>
          <a:xfrm>
            <a:off x="876300" y="8382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8" name="Shape 5">
            <a:extLst>
              <a:ext uri="{FF2B5EF4-FFF2-40B4-BE49-F238E27FC236}">
                <a16:creationId xmlns:a16="http://schemas.microsoft.com/office/drawing/2014/main" id="{7F03A8F4-D115-2240-4E11-A42724B08384}"/>
              </a:ext>
            </a:extLst>
          </p:cNvPr>
          <p:cNvSpPr/>
          <p:nvPr/>
        </p:nvSpPr>
        <p:spPr>
          <a:xfrm>
            <a:off x="400050" y="1028700"/>
            <a:ext cx="38100" cy="3524250"/>
          </a:xfrm>
          <a:custGeom>
            <a:avLst/>
            <a:gdLst/>
            <a:ahLst/>
            <a:cxnLst/>
            <a:rect l="l" t="t" r="r" b="b"/>
            <a:pathLst>
              <a:path w="38100" h="3524250">
                <a:moveTo>
                  <a:pt x="38100" y="0"/>
                </a:moveTo>
                <a:lnTo>
                  <a:pt x="38100" y="0"/>
                </a:lnTo>
                <a:lnTo>
                  <a:pt x="38100" y="3524250"/>
                </a:lnTo>
                <a:lnTo>
                  <a:pt x="38100" y="3524250"/>
                </a:lnTo>
                <a:cubicBezTo>
                  <a:pt x="17072" y="3524250"/>
                  <a:pt x="0" y="3507178"/>
                  <a:pt x="0" y="348615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C725C16C-FB7A-DF7B-FB01-4595B7415CDF}"/>
              </a:ext>
            </a:extLst>
          </p:cNvPr>
          <p:cNvSpPr/>
          <p:nvPr/>
        </p:nvSpPr>
        <p:spPr>
          <a:xfrm>
            <a:off x="1181100" y="1181100"/>
            <a:ext cx="59055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zh-CN" altLang="en-US" sz="15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为什么选择</a:t>
            </a:r>
            <a:r>
              <a:rPr lang="en-US" altLang="zh-CN" sz="1500" b="1" dirty="0" err="1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OpenRank</a:t>
            </a:r>
            <a:r>
              <a:rPr lang="zh-CN" altLang="en-US" sz="15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和</a:t>
            </a:r>
            <a:r>
              <a:rPr lang="en-US" altLang="zh-CN" sz="15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Activity</a:t>
            </a:r>
            <a:r>
              <a:rPr lang="zh-CN" altLang="en-US" sz="15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作为核心指标之一？</a:t>
            </a:r>
            <a:endParaRPr lang="en-US" sz="1600" dirty="0"/>
          </a:p>
        </p:txBody>
      </p:sp>
      <p:sp>
        <p:nvSpPr>
          <p:cNvPr id="21" name="Shape 18">
            <a:extLst>
              <a:ext uri="{FF2B5EF4-FFF2-40B4-BE49-F238E27FC236}">
                <a16:creationId xmlns:a16="http://schemas.microsoft.com/office/drawing/2014/main" id="{445A6B99-16BD-0E83-4126-D666D33B203C}"/>
              </a:ext>
            </a:extLst>
          </p:cNvPr>
          <p:cNvSpPr/>
          <p:nvPr/>
        </p:nvSpPr>
        <p:spPr>
          <a:xfrm>
            <a:off x="400050" y="4705350"/>
            <a:ext cx="38100" cy="2009775"/>
          </a:xfrm>
          <a:custGeom>
            <a:avLst/>
            <a:gdLst/>
            <a:ahLst/>
            <a:cxnLst/>
            <a:rect l="l" t="t" r="r" b="b"/>
            <a:pathLst>
              <a:path w="38100" h="2009775">
                <a:moveTo>
                  <a:pt x="38100" y="0"/>
                </a:moveTo>
                <a:lnTo>
                  <a:pt x="38100" y="0"/>
                </a:lnTo>
                <a:lnTo>
                  <a:pt x="38100" y="2009775"/>
                </a:lnTo>
                <a:lnTo>
                  <a:pt x="38100" y="2009775"/>
                </a:lnTo>
                <a:cubicBezTo>
                  <a:pt x="17072" y="2009775"/>
                  <a:pt x="0" y="1992703"/>
                  <a:pt x="0" y="19716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pic>
        <p:nvPicPr>
          <p:cNvPr id="17" name="图片 16" descr="图表, 雷达图, 旭日形&#10;&#10;AI 生成的内容可能不正确。">
            <a:extLst>
              <a:ext uri="{FF2B5EF4-FFF2-40B4-BE49-F238E27FC236}">
                <a16:creationId xmlns:a16="http://schemas.microsoft.com/office/drawing/2014/main" id="{52424BA6-0BB3-DCAD-7ACB-E7FEB3579A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099" y="1752599"/>
            <a:ext cx="8547345" cy="4513521"/>
          </a:xfrm>
          <a:prstGeom prst="rect">
            <a:avLst/>
          </a:prstGeom>
        </p:spPr>
      </p:pic>
      <p:sp>
        <p:nvSpPr>
          <p:cNvPr id="50" name="文本框 49">
            <a:extLst>
              <a:ext uri="{FF2B5EF4-FFF2-40B4-BE49-F238E27FC236}">
                <a16:creationId xmlns:a16="http://schemas.microsoft.com/office/drawing/2014/main" id="{A72555B9-C002-562A-E76C-4B42166643E8}"/>
              </a:ext>
            </a:extLst>
          </p:cNvPr>
          <p:cNvSpPr txBox="1"/>
          <p:nvPr/>
        </p:nvSpPr>
        <p:spPr>
          <a:xfrm>
            <a:off x="10054224" y="3068533"/>
            <a:ext cx="215486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由</a:t>
            </a:r>
            <a:r>
              <a:rPr lang="en-US" altLang="zh-CN" dirty="0"/>
              <a:t>Top300</a:t>
            </a:r>
            <a:r>
              <a:rPr lang="zh-CN" altLang="en-US" dirty="0"/>
              <a:t>项目分析图可知，高影响力 </a:t>
            </a:r>
            <a:r>
              <a:rPr lang="en-US" altLang="zh-CN" dirty="0"/>
              <a:t>+ </a:t>
            </a:r>
            <a:r>
              <a:rPr lang="zh-CN" altLang="en-US" dirty="0"/>
              <a:t>高活跃度，往往是项目质量有保障的表现之一</a:t>
            </a:r>
          </a:p>
        </p:txBody>
      </p:sp>
    </p:spTree>
    <p:extLst>
      <p:ext uri="{BB962C8B-B14F-4D97-AF65-F5344CB8AC3E}">
        <p14:creationId xmlns:p14="http://schemas.microsoft.com/office/powerpoint/2010/main" val="1308521214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4F6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6:17:05-d2t9p0dnfo2stf9dj890.jpg"/>
          <p:cNvPicPr>
            <a:picLocks noChangeAspect="1"/>
          </p:cNvPicPr>
          <p:nvPr/>
        </p:nvPicPr>
        <p:blipFill>
          <a:blip r:embed="rId3"/>
          <a:srcRect b="2016"/>
          <a:stretch/>
        </p:blipFill>
        <p:spPr>
          <a:xfrm>
            <a:off x="-183515" y="-146050"/>
            <a:ext cx="12633325" cy="70231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381000" y="381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4" name="Text 1"/>
          <p:cNvSpPr/>
          <p:nvPr/>
        </p:nvSpPr>
        <p:spPr>
          <a:xfrm>
            <a:off x="469503" y="438150"/>
            <a:ext cx="285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876300" y="381000"/>
            <a:ext cx="25717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核心功能与亮点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876300" y="8382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7" name="Shape 4"/>
          <p:cNvSpPr/>
          <p:nvPr/>
        </p:nvSpPr>
        <p:spPr>
          <a:xfrm>
            <a:off x="400050" y="1028700"/>
            <a:ext cx="6515100" cy="3571875"/>
          </a:xfrm>
          <a:custGeom>
            <a:avLst/>
            <a:gdLst/>
            <a:ahLst/>
            <a:cxnLst/>
            <a:rect l="l" t="t" r="r" b="b"/>
            <a:pathLst>
              <a:path w="6515100" h="3571875">
                <a:moveTo>
                  <a:pt x="38100" y="0"/>
                </a:moveTo>
                <a:lnTo>
                  <a:pt x="6400800" y="0"/>
                </a:lnTo>
                <a:cubicBezTo>
                  <a:pt x="6463884" y="0"/>
                  <a:pt x="6515100" y="51216"/>
                  <a:pt x="6515100" y="114300"/>
                </a:cubicBezTo>
                <a:lnTo>
                  <a:pt x="6515100" y="3457575"/>
                </a:lnTo>
                <a:cubicBezTo>
                  <a:pt x="6515100" y="3520659"/>
                  <a:pt x="6463884" y="3571875"/>
                  <a:pt x="6400800" y="3571875"/>
                </a:cubicBezTo>
                <a:lnTo>
                  <a:pt x="38100" y="3571875"/>
                </a:lnTo>
                <a:cubicBezTo>
                  <a:pt x="17072" y="3571875"/>
                  <a:pt x="0" y="3554803"/>
                  <a:pt x="0" y="35337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Shape 5"/>
          <p:cNvSpPr/>
          <p:nvPr/>
        </p:nvSpPr>
        <p:spPr>
          <a:xfrm>
            <a:off x="400050" y="1028700"/>
            <a:ext cx="38100" cy="3571875"/>
          </a:xfrm>
          <a:custGeom>
            <a:avLst/>
            <a:gdLst/>
            <a:ahLst/>
            <a:cxnLst/>
            <a:rect l="l" t="t" r="r" b="b"/>
            <a:pathLst>
              <a:path w="38100" h="3571875">
                <a:moveTo>
                  <a:pt x="38100" y="0"/>
                </a:moveTo>
                <a:lnTo>
                  <a:pt x="38100" y="0"/>
                </a:lnTo>
                <a:lnTo>
                  <a:pt x="38100" y="3571875"/>
                </a:lnTo>
                <a:lnTo>
                  <a:pt x="38100" y="3571875"/>
                </a:lnTo>
                <a:cubicBezTo>
                  <a:pt x="17072" y="3571875"/>
                  <a:pt x="0" y="3554803"/>
                  <a:pt x="0" y="3533775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9" name="Shape 6"/>
          <p:cNvSpPr/>
          <p:nvPr/>
        </p:nvSpPr>
        <p:spPr>
          <a:xfrm>
            <a:off x="609600" y="1219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9A897">
              <a:alpha val="10196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719138" y="1352550"/>
            <a:ext cx="238125" cy="190500"/>
          </a:xfrm>
          <a:custGeom>
            <a:avLst/>
            <a:gdLst/>
            <a:ahLst/>
            <a:cxnLst/>
            <a:rect l="l" t="t" r="r" b="b"/>
            <a:pathLst>
              <a:path w="238125" h="190500">
                <a:moveTo>
                  <a:pt x="154744" y="78321"/>
                </a:moveTo>
                <a:cubicBezTo>
                  <a:pt x="159283" y="77093"/>
                  <a:pt x="164046" y="79251"/>
                  <a:pt x="166092" y="83455"/>
                </a:cubicBezTo>
                <a:lnTo>
                  <a:pt x="173013" y="97445"/>
                </a:lnTo>
                <a:cubicBezTo>
                  <a:pt x="176845" y="97966"/>
                  <a:pt x="180603" y="99008"/>
                  <a:pt x="184138" y="100459"/>
                </a:cubicBezTo>
                <a:lnTo>
                  <a:pt x="197160" y="91790"/>
                </a:lnTo>
                <a:cubicBezTo>
                  <a:pt x="201067" y="89185"/>
                  <a:pt x="206239" y="89706"/>
                  <a:pt x="209550" y="93018"/>
                </a:cubicBezTo>
                <a:lnTo>
                  <a:pt x="216694" y="100161"/>
                </a:lnTo>
                <a:cubicBezTo>
                  <a:pt x="220005" y="103473"/>
                  <a:pt x="220526" y="108682"/>
                  <a:pt x="217922" y="112551"/>
                </a:cubicBezTo>
                <a:lnTo>
                  <a:pt x="209252" y="125537"/>
                </a:lnTo>
                <a:cubicBezTo>
                  <a:pt x="209959" y="127285"/>
                  <a:pt x="210592" y="129108"/>
                  <a:pt x="211113" y="131006"/>
                </a:cubicBezTo>
                <a:cubicBezTo>
                  <a:pt x="211634" y="132904"/>
                  <a:pt x="211968" y="134764"/>
                  <a:pt x="212229" y="136661"/>
                </a:cubicBezTo>
                <a:lnTo>
                  <a:pt x="226256" y="143582"/>
                </a:lnTo>
                <a:cubicBezTo>
                  <a:pt x="230460" y="145666"/>
                  <a:pt x="232618" y="150428"/>
                  <a:pt x="231391" y="154930"/>
                </a:cubicBezTo>
                <a:lnTo>
                  <a:pt x="228786" y="164678"/>
                </a:lnTo>
                <a:cubicBezTo>
                  <a:pt x="227558" y="169180"/>
                  <a:pt x="223354" y="172231"/>
                  <a:pt x="218666" y="171934"/>
                </a:cubicBezTo>
                <a:lnTo>
                  <a:pt x="203039" y="170929"/>
                </a:lnTo>
                <a:cubicBezTo>
                  <a:pt x="200695" y="173943"/>
                  <a:pt x="197979" y="176733"/>
                  <a:pt x="194890" y="179115"/>
                </a:cubicBezTo>
                <a:lnTo>
                  <a:pt x="195895" y="194704"/>
                </a:lnTo>
                <a:cubicBezTo>
                  <a:pt x="196193" y="199392"/>
                  <a:pt x="193142" y="203634"/>
                  <a:pt x="188640" y="204825"/>
                </a:cubicBezTo>
                <a:lnTo>
                  <a:pt x="178891" y="207429"/>
                </a:lnTo>
                <a:cubicBezTo>
                  <a:pt x="174352" y="208657"/>
                  <a:pt x="169627" y="206499"/>
                  <a:pt x="167543" y="202295"/>
                </a:cubicBezTo>
                <a:lnTo>
                  <a:pt x="160623" y="188305"/>
                </a:lnTo>
                <a:cubicBezTo>
                  <a:pt x="156790" y="187784"/>
                  <a:pt x="153033" y="186742"/>
                  <a:pt x="149498" y="185291"/>
                </a:cubicBezTo>
                <a:lnTo>
                  <a:pt x="136475" y="193960"/>
                </a:lnTo>
                <a:cubicBezTo>
                  <a:pt x="132569" y="196565"/>
                  <a:pt x="127397" y="196044"/>
                  <a:pt x="124085" y="192732"/>
                </a:cubicBezTo>
                <a:lnTo>
                  <a:pt x="116942" y="185589"/>
                </a:lnTo>
                <a:cubicBezTo>
                  <a:pt x="113630" y="182277"/>
                  <a:pt x="113109" y="177105"/>
                  <a:pt x="115714" y="173199"/>
                </a:cubicBezTo>
                <a:lnTo>
                  <a:pt x="124383" y="160176"/>
                </a:lnTo>
                <a:cubicBezTo>
                  <a:pt x="123676" y="158428"/>
                  <a:pt x="123044" y="156604"/>
                  <a:pt x="122523" y="154707"/>
                </a:cubicBezTo>
                <a:cubicBezTo>
                  <a:pt x="122002" y="152809"/>
                  <a:pt x="121667" y="150912"/>
                  <a:pt x="121407" y="149051"/>
                </a:cubicBezTo>
                <a:lnTo>
                  <a:pt x="107379" y="142131"/>
                </a:lnTo>
                <a:cubicBezTo>
                  <a:pt x="103175" y="140047"/>
                  <a:pt x="101054" y="135285"/>
                  <a:pt x="102245" y="130783"/>
                </a:cubicBezTo>
                <a:lnTo>
                  <a:pt x="104849" y="121034"/>
                </a:lnTo>
                <a:cubicBezTo>
                  <a:pt x="106077" y="116532"/>
                  <a:pt x="110282" y="113481"/>
                  <a:pt x="114970" y="113779"/>
                </a:cubicBezTo>
                <a:lnTo>
                  <a:pt x="130559" y="114784"/>
                </a:lnTo>
                <a:cubicBezTo>
                  <a:pt x="132904" y="111770"/>
                  <a:pt x="135620" y="108979"/>
                  <a:pt x="138708" y="106598"/>
                </a:cubicBezTo>
                <a:lnTo>
                  <a:pt x="137703" y="91046"/>
                </a:lnTo>
                <a:cubicBezTo>
                  <a:pt x="137406" y="86358"/>
                  <a:pt x="140457" y="82116"/>
                  <a:pt x="144959" y="80925"/>
                </a:cubicBezTo>
                <a:lnTo>
                  <a:pt x="154707" y="78321"/>
                </a:lnTo>
                <a:close/>
                <a:moveTo>
                  <a:pt x="166836" y="126504"/>
                </a:moveTo>
                <a:cubicBezTo>
                  <a:pt x="157801" y="126514"/>
                  <a:pt x="150474" y="133858"/>
                  <a:pt x="150484" y="142894"/>
                </a:cubicBezTo>
                <a:cubicBezTo>
                  <a:pt x="150494" y="151929"/>
                  <a:pt x="157838" y="159256"/>
                  <a:pt x="166874" y="159246"/>
                </a:cubicBezTo>
                <a:cubicBezTo>
                  <a:pt x="175909" y="159236"/>
                  <a:pt x="183236" y="151892"/>
                  <a:pt x="183226" y="142856"/>
                </a:cubicBezTo>
                <a:cubicBezTo>
                  <a:pt x="183216" y="133821"/>
                  <a:pt x="175872" y="126494"/>
                  <a:pt x="166836" y="126504"/>
                </a:cubicBezTo>
                <a:close/>
                <a:moveTo>
                  <a:pt x="83679" y="-16929"/>
                </a:moveTo>
                <a:lnTo>
                  <a:pt x="93427" y="-14325"/>
                </a:lnTo>
                <a:cubicBezTo>
                  <a:pt x="97929" y="-13097"/>
                  <a:pt x="100980" y="-8855"/>
                  <a:pt x="100682" y="-4204"/>
                </a:cubicBezTo>
                <a:lnTo>
                  <a:pt x="99678" y="11348"/>
                </a:lnTo>
                <a:cubicBezTo>
                  <a:pt x="102766" y="13729"/>
                  <a:pt x="105482" y="16483"/>
                  <a:pt x="107826" y="19534"/>
                </a:cubicBezTo>
                <a:lnTo>
                  <a:pt x="123453" y="18529"/>
                </a:lnTo>
                <a:cubicBezTo>
                  <a:pt x="128104" y="18231"/>
                  <a:pt x="132345" y="21282"/>
                  <a:pt x="133573" y="25784"/>
                </a:cubicBezTo>
                <a:lnTo>
                  <a:pt x="136178" y="35533"/>
                </a:lnTo>
                <a:cubicBezTo>
                  <a:pt x="137368" y="40035"/>
                  <a:pt x="135248" y="44797"/>
                  <a:pt x="131043" y="46881"/>
                </a:cubicBezTo>
                <a:lnTo>
                  <a:pt x="117016" y="53801"/>
                </a:lnTo>
                <a:cubicBezTo>
                  <a:pt x="116756" y="55699"/>
                  <a:pt x="116384" y="57596"/>
                  <a:pt x="115900" y="59457"/>
                </a:cubicBezTo>
                <a:cubicBezTo>
                  <a:pt x="115416" y="61317"/>
                  <a:pt x="114746" y="63178"/>
                  <a:pt x="114040" y="64926"/>
                </a:cubicBezTo>
                <a:lnTo>
                  <a:pt x="122709" y="77949"/>
                </a:lnTo>
                <a:cubicBezTo>
                  <a:pt x="125313" y="81855"/>
                  <a:pt x="124792" y="87027"/>
                  <a:pt x="121481" y="90339"/>
                </a:cubicBezTo>
                <a:lnTo>
                  <a:pt x="114337" y="97482"/>
                </a:lnTo>
                <a:cubicBezTo>
                  <a:pt x="111026" y="100794"/>
                  <a:pt x="105854" y="101315"/>
                  <a:pt x="101947" y="98710"/>
                </a:cubicBezTo>
                <a:lnTo>
                  <a:pt x="88925" y="90041"/>
                </a:lnTo>
                <a:cubicBezTo>
                  <a:pt x="85390" y="91492"/>
                  <a:pt x="81632" y="92534"/>
                  <a:pt x="77800" y="93055"/>
                </a:cubicBezTo>
                <a:lnTo>
                  <a:pt x="70879" y="107045"/>
                </a:lnTo>
                <a:cubicBezTo>
                  <a:pt x="68796" y="111249"/>
                  <a:pt x="64033" y="113370"/>
                  <a:pt x="59531" y="112179"/>
                </a:cubicBezTo>
                <a:lnTo>
                  <a:pt x="49783" y="109575"/>
                </a:lnTo>
                <a:cubicBezTo>
                  <a:pt x="45244" y="108347"/>
                  <a:pt x="42230" y="104105"/>
                  <a:pt x="42528" y="99454"/>
                </a:cubicBezTo>
                <a:lnTo>
                  <a:pt x="43532" y="83865"/>
                </a:lnTo>
                <a:cubicBezTo>
                  <a:pt x="40444" y="81483"/>
                  <a:pt x="37728" y="78730"/>
                  <a:pt x="35384" y="75679"/>
                </a:cubicBezTo>
                <a:lnTo>
                  <a:pt x="19757" y="76684"/>
                </a:lnTo>
                <a:cubicBezTo>
                  <a:pt x="15106" y="76981"/>
                  <a:pt x="10864" y="73930"/>
                  <a:pt x="9637" y="69428"/>
                </a:cubicBezTo>
                <a:lnTo>
                  <a:pt x="7032" y="59680"/>
                </a:lnTo>
                <a:cubicBezTo>
                  <a:pt x="5842" y="55178"/>
                  <a:pt x="7962" y="50416"/>
                  <a:pt x="12167" y="48332"/>
                </a:cubicBezTo>
                <a:lnTo>
                  <a:pt x="26194" y="41411"/>
                </a:lnTo>
                <a:cubicBezTo>
                  <a:pt x="26454" y="39514"/>
                  <a:pt x="26826" y="37654"/>
                  <a:pt x="27310" y="35756"/>
                </a:cubicBezTo>
                <a:cubicBezTo>
                  <a:pt x="27831" y="33858"/>
                  <a:pt x="28426" y="32035"/>
                  <a:pt x="29170" y="30287"/>
                </a:cubicBezTo>
                <a:lnTo>
                  <a:pt x="20501" y="17301"/>
                </a:lnTo>
                <a:cubicBezTo>
                  <a:pt x="17897" y="13395"/>
                  <a:pt x="18417" y="8223"/>
                  <a:pt x="21729" y="4911"/>
                </a:cubicBezTo>
                <a:lnTo>
                  <a:pt x="28873" y="-2232"/>
                </a:lnTo>
                <a:cubicBezTo>
                  <a:pt x="32184" y="-5544"/>
                  <a:pt x="37356" y="-6065"/>
                  <a:pt x="41263" y="-3460"/>
                </a:cubicBezTo>
                <a:lnTo>
                  <a:pt x="54285" y="5209"/>
                </a:lnTo>
                <a:cubicBezTo>
                  <a:pt x="57820" y="3758"/>
                  <a:pt x="61578" y="2716"/>
                  <a:pt x="65410" y="2195"/>
                </a:cubicBezTo>
                <a:lnTo>
                  <a:pt x="72330" y="-11795"/>
                </a:lnTo>
                <a:cubicBezTo>
                  <a:pt x="74414" y="-15999"/>
                  <a:pt x="79139" y="-18120"/>
                  <a:pt x="83679" y="-16929"/>
                </a:cubicBezTo>
                <a:close/>
                <a:moveTo>
                  <a:pt x="71586" y="31254"/>
                </a:moveTo>
                <a:cubicBezTo>
                  <a:pt x="62551" y="31254"/>
                  <a:pt x="55215" y="38590"/>
                  <a:pt x="55215" y="47625"/>
                </a:cubicBezTo>
                <a:cubicBezTo>
                  <a:pt x="55215" y="56660"/>
                  <a:pt x="62551" y="63996"/>
                  <a:pt x="71586" y="63996"/>
                </a:cubicBezTo>
                <a:cubicBezTo>
                  <a:pt x="80622" y="63996"/>
                  <a:pt x="87957" y="56660"/>
                  <a:pt x="87957" y="47625"/>
                </a:cubicBezTo>
                <a:cubicBezTo>
                  <a:pt x="87957" y="38590"/>
                  <a:pt x="80622" y="31254"/>
                  <a:pt x="71586" y="31254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11" name="Text 8"/>
          <p:cNvSpPr/>
          <p:nvPr/>
        </p:nvSpPr>
        <p:spPr>
          <a:xfrm>
            <a:off x="1181100" y="1314450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核心功能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12775" y="1831975"/>
            <a:ext cx="1958975" cy="1377950"/>
          </a:xfrm>
          <a:custGeom>
            <a:avLst/>
            <a:gdLst/>
            <a:ahLst/>
            <a:cxnLst/>
            <a:rect l="l" t="t" r="r" b="b"/>
            <a:pathLst>
              <a:path w="1958975" h="1377950">
                <a:moveTo>
                  <a:pt x="76201" y="0"/>
                </a:moveTo>
                <a:lnTo>
                  <a:pt x="1882774" y="0"/>
                </a:lnTo>
                <a:cubicBezTo>
                  <a:pt x="1924859" y="0"/>
                  <a:pt x="1958975" y="34116"/>
                  <a:pt x="1958975" y="76201"/>
                </a:cubicBezTo>
                <a:lnTo>
                  <a:pt x="1958975" y="1301749"/>
                </a:lnTo>
                <a:cubicBezTo>
                  <a:pt x="1958975" y="1343834"/>
                  <a:pt x="1924859" y="1377950"/>
                  <a:pt x="1882774" y="1377950"/>
                </a:cubicBezTo>
                <a:lnTo>
                  <a:pt x="76201" y="1377950"/>
                </a:lnTo>
                <a:cubicBezTo>
                  <a:pt x="34116" y="1377950"/>
                  <a:pt x="0" y="1343834"/>
                  <a:pt x="0" y="130174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39A897">
              <a:alpha val="5098"/>
            </a:srgbClr>
          </a:solidFill>
          <a:ln w="8467">
            <a:solidFill>
              <a:srgbClr val="39A897">
                <a:alpha val="20000"/>
              </a:srgbClr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30250" y="194945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14" name="Shape 11"/>
          <p:cNvSpPr/>
          <p:nvPr/>
        </p:nvSpPr>
        <p:spPr>
          <a:xfrm>
            <a:off x="818356" y="2035176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89855" y="71103"/>
                </a:moveTo>
                <a:cubicBezTo>
                  <a:pt x="92303" y="68654"/>
                  <a:pt x="92303" y="64696"/>
                  <a:pt x="89855" y="62273"/>
                </a:cubicBezTo>
                <a:lnTo>
                  <a:pt x="52350" y="24743"/>
                </a:lnTo>
                <a:cubicBezTo>
                  <a:pt x="50553" y="22946"/>
                  <a:pt x="47871" y="22425"/>
                  <a:pt x="45527" y="23388"/>
                </a:cubicBezTo>
                <a:cubicBezTo>
                  <a:pt x="43182" y="24352"/>
                  <a:pt x="41672" y="26644"/>
                  <a:pt x="41672" y="29170"/>
                </a:cubicBezTo>
                <a:lnTo>
                  <a:pt x="41672" y="50006"/>
                </a:lnTo>
                <a:lnTo>
                  <a:pt x="12502" y="50006"/>
                </a:lnTo>
                <a:cubicBezTo>
                  <a:pt x="5600" y="50006"/>
                  <a:pt x="0" y="55606"/>
                  <a:pt x="0" y="62508"/>
                </a:cubicBezTo>
                <a:lnTo>
                  <a:pt x="0" y="70842"/>
                </a:lnTo>
                <a:cubicBezTo>
                  <a:pt x="0" y="77744"/>
                  <a:pt x="5600" y="83344"/>
                  <a:pt x="12502" y="83344"/>
                </a:cubicBezTo>
                <a:lnTo>
                  <a:pt x="41672" y="83344"/>
                </a:lnTo>
                <a:lnTo>
                  <a:pt x="41672" y="104180"/>
                </a:lnTo>
                <a:cubicBezTo>
                  <a:pt x="41672" y="106706"/>
                  <a:pt x="43182" y="108998"/>
                  <a:pt x="45527" y="109962"/>
                </a:cubicBezTo>
                <a:cubicBezTo>
                  <a:pt x="47871" y="110925"/>
                  <a:pt x="50553" y="110404"/>
                  <a:pt x="52350" y="108607"/>
                </a:cubicBezTo>
                <a:lnTo>
                  <a:pt x="89855" y="71103"/>
                </a:lnTo>
                <a:close/>
                <a:moveTo>
                  <a:pt x="91678" y="108347"/>
                </a:moveTo>
                <a:cubicBezTo>
                  <a:pt x="87068" y="108347"/>
                  <a:pt x="83344" y="112071"/>
                  <a:pt x="83344" y="116681"/>
                </a:cubicBezTo>
                <a:cubicBezTo>
                  <a:pt x="83344" y="121291"/>
                  <a:pt x="87068" y="125016"/>
                  <a:pt x="91678" y="125016"/>
                </a:cubicBezTo>
                <a:lnTo>
                  <a:pt x="108347" y="125016"/>
                </a:lnTo>
                <a:cubicBezTo>
                  <a:pt x="122151" y="125016"/>
                  <a:pt x="133350" y="113816"/>
                  <a:pt x="133350" y="100013"/>
                </a:cubicBezTo>
                <a:lnTo>
                  <a:pt x="133350" y="33337"/>
                </a:lnTo>
                <a:cubicBezTo>
                  <a:pt x="133350" y="19534"/>
                  <a:pt x="122151" y="8334"/>
                  <a:pt x="108347" y="8334"/>
                </a:cubicBezTo>
                <a:lnTo>
                  <a:pt x="91678" y="8334"/>
                </a:lnTo>
                <a:cubicBezTo>
                  <a:pt x="87068" y="8334"/>
                  <a:pt x="83344" y="12059"/>
                  <a:pt x="83344" y="16669"/>
                </a:cubicBezTo>
                <a:cubicBezTo>
                  <a:pt x="83344" y="21279"/>
                  <a:pt x="87068" y="25003"/>
                  <a:pt x="91678" y="25003"/>
                </a:cubicBezTo>
                <a:lnTo>
                  <a:pt x="108347" y="25003"/>
                </a:lnTo>
                <a:cubicBezTo>
                  <a:pt x="112957" y="25003"/>
                  <a:pt x="116681" y="28728"/>
                  <a:pt x="116681" y="33337"/>
                </a:cubicBezTo>
                <a:lnTo>
                  <a:pt x="116681" y="100013"/>
                </a:lnTo>
                <a:cubicBezTo>
                  <a:pt x="116681" y="104622"/>
                  <a:pt x="112957" y="108347"/>
                  <a:pt x="108347" y="108347"/>
                </a:cubicBezTo>
                <a:lnTo>
                  <a:pt x="91678" y="108347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5" name="Text 12"/>
          <p:cNvSpPr/>
          <p:nvPr/>
        </p:nvSpPr>
        <p:spPr>
          <a:xfrm>
            <a:off x="1111250" y="1987551"/>
            <a:ext cx="381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输入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30250" y="2330451"/>
            <a:ext cx="1800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GitHub用户名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30250" y="2597151"/>
            <a:ext cx="1800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GitHub Token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730250" y="2863851"/>
            <a:ext cx="1800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推荐数量</a:t>
            </a: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2690416" y="1831975"/>
            <a:ext cx="1958975" cy="1377950"/>
          </a:xfrm>
          <a:custGeom>
            <a:avLst/>
            <a:gdLst/>
            <a:ahLst/>
            <a:cxnLst/>
            <a:rect l="l" t="t" r="r" b="b"/>
            <a:pathLst>
              <a:path w="1958975" h="1377950">
                <a:moveTo>
                  <a:pt x="76201" y="0"/>
                </a:moveTo>
                <a:lnTo>
                  <a:pt x="1882774" y="0"/>
                </a:lnTo>
                <a:cubicBezTo>
                  <a:pt x="1924859" y="0"/>
                  <a:pt x="1958975" y="34116"/>
                  <a:pt x="1958975" y="76201"/>
                </a:cubicBezTo>
                <a:lnTo>
                  <a:pt x="1958975" y="1301749"/>
                </a:lnTo>
                <a:cubicBezTo>
                  <a:pt x="1958975" y="1343834"/>
                  <a:pt x="1924859" y="1377950"/>
                  <a:pt x="1882774" y="1377950"/>
                </a:cubicBezTo>
                <a:lnTo>
                  <a:pt x="76201" y="1377950"/>
                </a:lnTo>
                <a:cubicBezTo>
                  <a:pt x="34116" y="1377950"/>
                  <a:pt x="0" y="1343834"/>
                  <a:pt x="0" y="130174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8FB3AC">
              <a:alpha val="5098"/>
            </a:srgbClr>
          </a:solidFill>
          <a:ln w="8467">
            <a:solidFill>
              <a:srgbClr val="8FB3AC">
                <a:alpha val="20000"/>
              </a:srgbClr>
            </a:solidFill>
            <a:prstDash val="solid"/>
          </a:ln>
        </p:spPr>
      </p:sp>
      <p:sp>
        <p:nvSpPr>
          <p:cNvPr id="20" name="Shape 17"/>
          <p:cNvSpPr/>
          <p:nvPr/>
        </p:nvSpPr>
        <p:spPr>
          <a:xfrm>
            <a:off x="2807891" y="194945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21" name="Shape 18"/>
          <p:cNvSpPr/>
          <p:nvPr/>
        </p:nvSpPr>
        <p:spPr>
          <a:xfrm>
            <a:off x="2895997" y="2035176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31254" y="14585"/>
                </a:moveTo>
                <a:cubicBezTo>
                  <a:pt x="31254" y="6537"/>
                  <a:pt x="37791" y="0"/>
                  <a:pt x="45839" y="0"/>
                </a:cubicBezTo>
                <a:lnTo>
                  <a:pt x="52090" y="0"/>
                </a:lnTo>
                <a:cubicBezTo>
                  <a:pt x="56700" y="0"/>
                  <a:pt x="60424" y="3724"/>
                  <a:pt x="60424" y="8334"/>
                </a:cubicBezTo>
                <a:lnTo>
                  <a:pt x="60424" y="125016"/>
                </a:lnTo>
                <a:cubicBezTo>
                  <a:pt x="60424" y="129626"/>
                  <a:pt x="56700" y="133350"/>
                  <a:pt x="52090" y="133350"/>
                </a:cubicBezTo>
                <a:lnTo>
                  <a:pt x="43755" y="133350"/>
                </a:lnTo>
                <a:cubicBezTo>
                  <a:pt x="35994" y="133350"/>
                  <a:pt x="29457" y="128037"/>
                  <a:pt x="27608" y="120848"/>
                </a:cubicBezTo>
                <a:cubicBezTo>
                  <a:pt x="27425" y="120848"/>
                  <a:pt x="27269" y="120848"/>
                  <a:pt x="27087" y="120848"/>
                </a:cubicBezTo>
                <a:cubicBezTo>
                  <a:pt x="15575" y="120848"/>
                  <a:pt x="6251" y="111524"/>
                  <a:pt x="6251" y="100013"/>
                </a:cubicBezTo>
                <a:cubicBezTo>
                  <a:pt x="6251" y="95324"/>
                  <a:pt x="7813" y="91001"/>
                  <a:pt x="10418" y="87511"/>
                </a:cubicBezTo>
                <a:cubicBezTo>
                  <a:pt x="5365" y="83708"/>
                  <a:pt x="2084" y="77666"/>
                  <a:pt x="2084" y="70842"/>
                </a:cubicBezTo>
                <a:cubicBezTo>
                  <a:pt x="2084" y="62794"/>
                  <a:pt x="6668" y="55788"/>
                  <a:pt x="13335" y="52324"/>
                </a:cubicBezTo>
                <a:cubicBezTo>
                  <a:pt x="11486" y="49199"/>
                  <a:pt x="10418" y="45553"/>
                  <a:pt x="10418" y="41672"/>
                </a:cubicBezTo>
                <a:cubicBezTo>
                  <a:pt x="10418" y="30160"/>
                  <a:pt x="19742" y="20836"/>
                  <a:pt x="31254" y="20836"/>
                </a:cubicBezTo>
                <a:lnTo>
                  <a:pt x="31254" y="14585"/>
                </a:lnTo>
                <a:close/>
                <a:moveTo>
                  <a:pt x="102096" y="14585"/>
                </a:moveTo>
                <a:lnTo>
                  <a:pt x="102096" y="20836"/>
                </a:lnTo>
                <a:cubicBezTo>
                  <a:pt x="113608" y="20836"/>
                  <a:pt x="122932" y="30160"/>
                  <a:pt x="122932" y="41672"/>
                </a:cubicBezTo>
                <a:cubicBezTo>
                  <a:pt x="122932" y="45579"/>
                  <a:pt x="121864" y="49225"/>
                  <a:pt x="120015" y="52324"/>
                </a:cubicBezTo>
                <a:cubicBezTo>
                  <a:pt x="126709" y="55788"/>
                  <a:pt x="131266" y="62768"/>
                  <a:pt x="131266" y="70842"/>
                </a:cubicBezTo>
                <a:cubicBezTo>
                  <a:pt x="131266" y="77666"/>
                  <a:pt x="127985" y="83708"/>
                  <a:pt x="122932" y="87511"/>
                </a:cubicBezTo>
                <a:cubicBezTo>
                  <a:pt x="125537" y="91001"/>
                  <a:pt x="127099" y="95324"/>
                  <a:pt x="127099" y="100013"/>
                </a:cubicBezTo>
                <a:cubicBezTo>
                  <a:pt x="127099" y="111524"/>
                  <a:pt x="117775" y="120848"/>
                  <a:pt x="106263" y="120848"/>
                </a:cubicBezTo>
                <a:cubicBezTo>
                  <a:pt x="106081" y="120848"/>
                  <a:pt x="105925" y="120848"/>
                  <a:pt x="105742" y="120848"/>
                </a:cubicBezTo>
                <a:cubicBezTo>
                  <a:pt x="103893" y="128037"/>
                  <a:pt x="97356" y="133350"/>
                  <a:pt x="89595" y="133350"/>
                </a:cubicBezTo>
                <a:lnTo>
                  <a:pt x="81260" y="133350"/>
                </a:lnTo>
                <a:cubicBezTo>
                  <a:pt x="76650" y="133350"/>
                  <a:pt x="72926" y="129626"/>
                  <a:pt x="72926" y="125016"/>
                </a:cubicBezTo>
                <a:lnTo>
                  <a:pt x="72926" y="8334"/>
                </a:lnTo>
                <a:cubicBezTo>
                  <a:pt x="72926" y="3724"/>
                  <a:pt x="76650" y="0"/>
                  <a:pt x="81260" y="0"/>
                </a:cubicBezTo>
                <a:lnTo>
                  <a:pt x="87511" y="0"/>
                </a:lnTo>
                <a:cubicBezTo>
                  <a:pt x="95559" y="0"/>
                  <a:pt x="102096" y="6537"/>
                  <a:pt x="102096" y="1458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2" name="Text 19"/>
          <p:cNvSpPr/>
          <p:nvPr/>
        </p:nvSpPr>
        <p:spPr>
          <a:xfrm>
            <a:off x="3188891" y="1987551"/>
            <a:ext cx="381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处理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2807891" y="2330451"/>
            <a:ext cx="1800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加载top_300项目库</a:t>
            </a:r>
            <a:endParaRPr lang="en-US" sz="1600" dirty="0"/>
          </a:p>
        </p:txBody>
      </p:sp>
      <p:sp>
        <p:nvSpPr>
          <p:cNvPr id="24" name="Text 21"/>
          <p:cNvSpPr/>
          <p:nvPr/>
        </p:nvSpPr>
        <p:spPr>
          <a:xfrm>
            <a:off x="2807891" y="2597151"/>
            <a:ext cx="1800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分析用户画像</a:t>
            </a:r>
            <a:endParaRPr lang="en-US" sz="1600" dirty="0"/>
          </a:p>
        </p:txBody>
      </p:sp>
      <p:sp>
        <p:nvSpPr>
          <p:cNvPr id="25" name="Text 22"/>
          <p:cNvSpPr/>
          <p:nvPr/>
        </p:nvSpPr>
        <p:spPr>
          <a:xfrm>
            <a:off x="2807891" y="2863851"/>
            <a:ext cx="1800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计算匹配度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4768156" y="1831975"/>
            <a:ext cx="1958975" cy="1377950"/>
          </a:xfrm>
          <a:custGeom>
            <a:avLst/>
            <a:gdLst/>
            <a:ahLst/>
            <a:cxnLst/>
            <a:rect l="l" t="t" r="r" b="b"/>
            <a:pathLst>
              <a:path w="1958975" h="1377950">
                <a:moveTo>
                  <a:pt x="76201" y="0"/>
                </a:moveTo>
                <a:lnTo>
                  <a:pt x="1882774" y="0"/>
                </a:lnTo>
                <a:cubicBezTo>
                  <a:pt x="1924859" y="0"/>
                  <a:pt x="1958975" y="34116"/>
                  <a:pt x="1958975" y="76201"/>
                </a:cubicBezTo>
                <a:lnTo>
                  <a:pt x="1958975" y="1301749"/>
                </a:lnTo>
                <a:cubicBezTo>
                  <a:pt x="1958975" y="1343834"/>
                  <a:pt x="1924859" y="1377950"/>
                  <a:pt x="1882774" y="1377950"/>
                </a:cubicBezTo>
                <a:lnTo>
                  <a:pt x="76201" y="1377950"/>
                </a:lnTo>
                <a:cubicBezTo>
                  <a:pt x="34116" y="1377950"/>
                  <a:pt x="0" y="1343834"/>
                  <a:pt x="0" y="130174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39A897">
              <a:alpha val="5098"/>
            </a:srgbClr>
          </a:solidFill>
          <a:ln w="8467">
            <a:solidFill>
              <a:srgbClr val="39A897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27" name="Shape 24"/>
          <p:cNvSpPr/>
          <p:nvPr/>
        </p:nvSpPr>
        <p:spPr>
          <a:xfrm>
            <a:off x="4885631" y="194945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28" name="Shape 25"/>
          <p:cNvSpPr/>
          <p:nvPr/>
        </p:nvSpPr>
        <p:spPr>
          <a:xfrm>
            <a:off x="4973737" y="2035176"/>
            <a:ext cx="133350" cy="133350"/>
          </a:xfrm>
          <a:custGeom>
            <a:avLst/>
            <a:gdLst/>
            <a:ahLst/>
            <a:cxnLst/>
            <a:rect l="l" t="t" r="r" b="b"/>
            <a:pathLst>
              <a:path w="133350" h="133350">
                <a:moveTo>
                  <a:pt x="0" y="18752"/>
                </a:moveTo>
                <a:cubicBezTo>
                  <a:pt x="0" y="15314"/>
                  <a:pt x="2787" y="12502"/>
                  <a:pt x="6251" y="12502"/>
                </a:cubicBezTo>
                <a:lnTo>
                  <a:pt x="18752" y="12502"/>
                </a:lnTo>
                <a:cubicBezTo>
                  <a:pt x="22216" y="12502"/>
                  <a:pt x="25003" y="15288"/>
                  <a:pt x="25003" y="18752"/>
                </a:cubicBezTo>
                <a:lnTo>
                  <a:pt x="25003" y="45839"/>
                </a:lnTo>
                <a:lnTo>
                  <a:pt x="31254" y="45839"/>
                </a:lnTo>
                <a:cubicBezTo>
                  <a:pt x="34718" y="45839"/>
                  <a:pt x="37505" y="48626"/>
                  <a:pt x="37505" y="52090"/>
                </a:cubicBezTo>
                <a:cubicBezTo>
                  <a:pt x="37505" y="55554"/>
                  <a:pt x="34718" y="58341"/>
                  <a:pt x="31254" y="58341"/>
                </a:cubicBezTo>
                <a:lnTo>
                  <a:pt x="6251" y="58341"/>
                </a:lnTo>
                <a:cubicBezTo>
                  <a:pt x="2787" y="58341"/>
                  <a:pt x="0" y="55554"/>
                  <a:pt x="0" y="52090"/>
                </a:cubicBezTo>
                <a:cubicBezTo>
                  <a:pt x="0" y="48626"/>
                  <a:pt x="2787" y="45839"/>
                  <a:pt x="6251" y="45839"/>
                </a:cubicBezTo>
                <a:lnTo>
                  <a:pt x="12502" y="45839"/>
                </a:lnTo>
                <a:lnTo>
                  <a:pt x="12502" y="25003"/>
                </a:lnTo>
                <a:lnTo>
                  <a:pt x="6251" y="25003"/>
                </a:lnTo>
                <a:cubicBezTo>
                  <a:pt x="2787" y="25003"/>
                  <a:pt x="0" y="22216"/>
                  <a:pt x="0" y="18752"/>
                </a:cubicBezTo>
                <a:close/>
                <a:moveTo>
                  <a:pt x="7918" y="78447"/>
                </a:moveTo>
                <a:cubicBezTo>
                  <a:pt x="10887" y="76207"/>
                  <a:pt x="14507" y="75009"/>
                  <a:pt x="18231" y="75009"/>
                </a:cubicBezTo>
                <a:lnTo>
                  <a:pt x="19508" y="75009"/>
                </a:lnTo>
                <a:cubicBezTo>
                  <a:pt x="28285" y="75009"/>
                  <a:pt x="35421" y="82146"/>
                  <a:pt x="35421" y="90923"/>
                </a:cubicBezTo>
                <a:cubicBezTo>
                  <a:pt x="35421" y="96028"/>
                  <a:pt x="32973" y="100794"/>
                  <a:pt x="28858" y="103789"/>
                </a:cubicBezTo>
                <a:lnTo>
                  <a:pt x="22607" y="108347"/>
                </a:lnTo>
                <a:lnTo>
                  <a:pt x="31254" y="108347"/>
                </a:lnTo>
                <a:cubicBezTo>
                  <a:pt x="34718" y="108347"/>
                  <a:pt x="37505" y="111134"/>
                  <a:pt x="37505" y="114598"/>
                </a:cubicBezTo>
                <a:cubicBezTo>
                  <a:pt x="37505" y="118062"/>
                  <a:pt x="34718" y="120848"/>
                  <a:pt x="31254" y="120848"/>
                </a:cubicBezTo>
                <a:lnTo>
                  <a:pt x="7631" y="120848"/>
                </a:lnTo>
                <a:cubicBezTo>
                  <a:pt x="3412" y="120848"/>
                  <a:pt x="0" y="117437"/>
                  <a:pt x="0" y="113217"/>
                </a:cubicBezTo>
                <a:cubicBezTo>
                  <a:pt x="0" y="110769"/>
                  <a:pt x="1172" y="108477"/>
                  <a:pt x="3151" y="107045"/>
                </a:cubicBezTo>
                <a:lnTo>
                  <a:pt x="21513" y="93684"/>
                </a:lnTo>
                <a:cubicBezTo>
                  <a:pt x="22399" y="93032"/>
                  <a:pt x="22920" y="92017"/>
                  <a:pt x="22920" y="90923"/>
                </a:cubicBezTo>
                <a:cubicBezTo>
                  <a:pt x="22920" y="89048"/>
                  <a:pt x="21383" y="87511"/>
                  <a:pt x="19508" y="87511"/>
                </a:cubicBezTo>
                <a:lnTo>
                  <a:pt x="18231" y="87511"/>
                </a:lnTo>
                <a:cubicBezTo>
                  <a:pt x="17216" y="87511"/>
                  <a:pt x="16226" y="87850"/>
                  <a:pt x="15419" y="88449"/>
                </a:cubicBezTo>
                <a:lnTo>
                  <a:pt x="10001" y="92512"/>
                </a:lnTo>
                <a:cubicBezTo>
                  <a:pt x="7240" y="94595"/>
                  <a:pt x="3334" y="94022"/>
                  <a:pt x="1250" y="91261"/>
                </a:cubicBezTo>
                <a:cubicBezTo>
                  <a:pt x="-833" y="88501"/>
                  <a:pt x="-260" y="84594"/>
                  <a:pt x="2500" y="82510"/>
                </a:cubicBezTo>
                <a:lnTo>
                  <a:pt x="7918" y="78447"/>
                </a:lnTo>
                <a:close/>
                <a:moveTo>
                  <a:pt x="58341" y="16669"/>
                </a:moveTo>
                <a:lnTo>
                  <a:pt x="125016" y="16669"/>
                </a:lnTo>
                <a:cubicBezTo>
                  <a:pt x="129626" y="16669"/>
                  <a:pt x="133350" y="20393"/>
                  <a:pt x="133350" y="25003"/>
                </a:cubicBezTo>
                <a:cubicBezTo>
                  <a:pt x="133350" y="29613"/>
                  <a:pt x="129626" y="33337"/>
                  <a:pt x="125016" y="33337"/>
                </a:cubicBezTo>
                <a:lnTo>
                  <a:pt x="58341" y="33337"/>
                </a:lnTo>
                <a:cubicBezTo>
                  <a:pt x="53731" y="33337"/>
                  <a:pt x="50006" y="29613"/>
                  <a:pt x="50006" y="25003"/>
                </a:cubicBezTo>
                <a:cubicBezTo>
                  <a:pt x="50006" y="20393"/>
                  <a:pt x="53731" y="16669"/>
                  <a:pt x="58341" y="16669"/>
                </a:cubicBezTo>
                <a:close/>
                <a:moveTo>
                  <a:pt x="58341" y="58341"/>
                </a:moveTo>
                <a:lnTo>
                  <a:pt x="125016" y="58341"/>
                </a:lnTo>
                <a:cubicBezTo>
                  <a:pt x="129626" y="58341"/>
                  <a:pt x="133350" y="62065"/>
                  <a:pt x="133350" y="66675"/>
                </a:cubicBezTo>
                <a:cubicBezTo>
                  <a:pt x="133350" y="71285"/>
                  <a:pt x="129626" y="75009"/>
                  <a:pt x="125016" y="75009"/>
                </a:cubicBezTo>
                <a:lnTo>
                  <a:pt x="58341" y="75009"/>
                </a:lnTo>
                <a:cubicBezTo>
                  <a:pt x="53731" y="75009"/>
                  <a:pt x="50006" y="71285"/>
                  <a:pt x="50006" y="66675"/>
                </a:cubicBezTo>
                <a:cubicBezTo>
                  <a:pt x="50006" y="62065"/>
                  <a:pt x="53731" y="58341"/>
                  <a:pt x="58341" y="58341"/>
                </a:cubicBezTo>
                <a:close/>
                <a:moveTo>
                  <a:pt x="58341" y="100013"/>
                </a:moveTo>
                <a:lnTo>
                  <a:pt x="125016" y="100013"/>
                </a:lnTo>
                <a:cubicBezTo>
                  <a:pt x="129626" y="100013"/>
                  <a:pt x="133350" y="103737"/>
                  <a:pt x="133350" y="108347"/>
                </a:cubicBezTo>
                <a:cubicBezTo>
                  <a:pt x="133350" y="112957"/>
                  <a:pt x="129626" y="116681"/>
                  <a:pt x="125016" y="116681"/>
                </a:cubicBezTo>
                <a:lnTo>
                  <a:pt x="58341" y="116681"/>
                </a:lnTo>
                <a:cubicBezTo>
                  <a:pt x="53731" y="116681"/>
                  <a:pt x="50006" y="112957"/>
                  <a:pt x="50006" y="108347"/>
                </a:cubicBezTo>
                <a:cubicBezTo>
                  <a:pt x="50006" y="103737"/>
                  <a:pt x="53731" y="100013"/>
                  <a:pt x="58341" y="100013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9" name="Text 26"/>
          <p:cNvSpPr/>
          <p:nvPr/>
        </p:nvSpPr>
        <p:spPr>
          <a:xfrm>
            <a:off x="5266631" y="1987551"/>
            <a:ext cx="3810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输出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4885631" y="2330451"/>
            <a:ext cx="1800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推荐列表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4885631" y="2597151"/>
            <a:ext cx="1800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匹配度/技术栈</a:t>
            </a: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4885631" y="2863851"/>
            <a:ext cx="1800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• GitHub跳转</a:t>
            </a: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>
            <a:off x="609600" y="3365502"/>
            <a:ext cx="6115050" cy="1047750"/>
          </a:xfrm>
          <a:custGeom>
            <a:avLst/>
            <a:gdLst/>
            <a:ahLst/>
            <a:cxnLst/>
            <a:rect l="l" t="t" r="r" b="b"/>
            <a:pathLst>
              <a:path w="6115050" h="1047750">
                <a:moveTo>
                  <a:pt x="76203" y="0"/>
                </a:moveTo>
                <a:lnTo>
                  <a:pt x="6038847" y="0"/>
                </a:lnTo>
                <a:cubicBezTo>
                  <a:pt x="6080905" y="0"/>
                  <a:pt x="6115050" y="34145"/>
                  <a:pt x="6115050" y="76203"/>
                </a:cubicBezTo>
                <a:lnTo>
                  <a:pt x="6115050" y="971547"/>
                </a:lnTo>
                <a:cubicBezTo>
                  <a:pt x="6115050" y="1013605"/>
                  <a:pt x="6080905" y="1047750"/>
                  <a:pt x="6038847" y="1047750"/>
                </a:cubicBezTo>
                <a:lnTo>
                  <a:pt x="76203" y="1047750"/>
                </a:lnTo>
                <a:cubicBezTo>
                  <a:pt x="34145" y="1047750"/>
                  <a:pt x="0" y="1013605"/>
                  <a:pt x="0" y="971547"/>
                </a:cubicBezTo>
                <a:lnTo>
                  <a:pt x="0" y="76203"/>
                </a:lnTo>
                <a:cubicBezTo>
                  <a:pt x="0" y="34145"/>
                  <a:pt x="34145" y="0"/>
                  <a:pt x="76203" y="0"/>
                </a:cubicBezTo>
                <a:close/>
              </a:path>
            </a:pathLst>
          </a:custGeom>
          <a:solidFill>
            <a:srgbClr val="3A4F4C"/>
          </a:solidFill>
          <a:ln/>
        </p:spPr>
      </p:sp>
      <p:sp>
        <p:nvSpPr>
          <p:cNvPr id="34" name="Text 31"/>
          <p:cNvSpPr/>
          <p:nvPr/>
        </p:nvSpPr>
        <p:spPr>
          <a:xfrm>
            <a:off x="762000" y="3517902"/>
            <a:ext cx="5886450" cy="7429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核心能力：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加载top_300本地项目库的</a:t>
            </a:r>
            <a:r>
              <a:rPr lang="en-US" sz="1200" dirty="0">
                <a:solidFill>
                  <a:srgbClr val="FFFFFF"/>
                </a:solidFill>
                <a:highlight>
                  <a:srgbClr val="39A897">
                    <a:alpha val="3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19类项目指标 </a:t>
            </a:r>
            <a:r>
              <a:rPr lang="en-US" sz="12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（活跃度、OpenRank、星数等），分析用户画像（技能、核心领域、经验等级），计算个性化匹配度，生成TopN推荐列表。</a:t>
            </a: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>
            <a:off x="419099" y="4617744"/>
            <a:ext cx="3190875" cy="1143000"/>
          </a:xfrm>
          <a:custGeom>
            <a:avLst/>
            <a:gdLst/>
            <a:ahLst/>
            <a:cxnLst/>
            <a:rect l="l" t="t" r="r" b="b"/>
            <a:pathLst>
              <a:path w="3190875" h="1143000">
                <a:moveTo>
                  <a:pt x="38100" y="0"/>
                </a:moveTo>
                <a:lnTo>
                  <a:pt x="3114671" y="0"/>
                </a:lnTo>
                <a:cubicBezTo>
                  <a:pt x="3156757" y="0"/>
                  <a:pt x="3190875" y="34118"/>
                  <a:pt x="3190875" y="76204"/>
                </a:cubicBezTo>
                <a:lnTo>
                  <a:pt x="3190875" y="1066796"/>
                </a:lnTo>
                <a:cubicBezTo>
                  <a:pt x="3190875" y="1108882"/>
                  <a:pt x="3156757" y="1143000"/>
                  <a:pt x="3114671" y="1143000"/>
                </a:cubicBezTo>
                <a:lnTo>
                  <a:pt x="38100" y="1143000"/>
                </a:lnTo>
                <a:cubicBezTo>
                  <a:pt x="17072" y="1143000"/>
                  <a:pt x="0" y="1125928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6" name="Shape 33"/>
          <p:cNvSpPr/>
          <p:nvPr/>
        </p:nvSpPr>
        <p:spPr>
          <a:xfrm>
            <a:off x="406308" y="4632325"/>
            <a:ext cx="38100" cy="1143000"/>
          </a:xfrm>
          <a:custGeom>
            <a:avLst/>
            <a:gdLst/>
            <a:ahLst/>
            <a:cxnLst/>
            <a:rect l="l" t="t" r="r" b="b"/>
            <a:pathLst>
              <a:path w="38100" h="1143000">
                <a:moveTo>
                  <a:pt x="38100" y="0"/>
                </a:moveTo>
                <a:lnTo>
                  <a:pt x="38100" y="0"/>
                </a:lnTo>
                <a:lnTo>
                  <a:pt x="38100" y="1143000"/>
                </a:lnTo>
                <a:lnTo>
                  <a:pt x="38100" y="1143000"/>
                </a:lnTo>
                <a:cubicBezTo>
                  <a:pt x="17072" y="1143000"/>
                  <a:pt x="0" y="1125928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9A897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37" name="Shape 34"/>
          <p:cNvSpPr/>
          <p:nvPr/>
        </p:nvSpPr>
        <p:spPr>
          <a:xfrm>
            <a:off x="606028" y="4956177"/>
            <a:ext cx="150019" cy="171450"/>
          </a:xfrm>
          <a:custGeom>
            <a:avLst/>
            <a:gdLst/>
            <a:ahLst/>
            <a:cxnLst/>
            <a:rect l="l" t="t" r="r" b="b"/>
            <a:pathLst>
              <a:path w="150019" h="171450">
                <a:moveTo>
                  <a:pt x="150019" y="68915"/>
                </a:moveTo>
                <a:cubicBezTo>
                  <a:pt x="145063" y="72197"/>
                  <a:pt x="139370" y="74842"/>
                  <a:pt x="133443" y="76952"/>
                </a:cubicBezTo>
                <a:cubicBezTo>
                  <a:pt x="117704" y="82577"/>
                  <a:pt x="97043" y="85725"/>
                  <a:pt x="75009" y="85725"/>
                </a:cubicBezTo>
                <a:cubicBezTo>
                  <a:pt x="52975" y="85725"/>
                  <a:pt x="32281" y="82544"/>
                  <a:pt x="16576" y="76952"/>
                </a:cubicBezTo>
                <a:cubicBezTo>
                  <a:pt x="10682" y="74842"/>
                  <a:pt x="4956" y="72197"/>
                  <a:pt x="0" y="68915"/>
                </a:cubicBezTo>
                <a:lnTo>
                  <a:pt x="0" y="96441"/>
                </a:lnTo>
                <a:cubicBezTo>
                  <a:pt x="0" y="111242"/>
                  <a:pt x="33587" y="123230"/>
                  <a:pt x="75009" y="123230"/>
                </a:cubicBezTo>
                <a:cubicBezTo>
                  <a:pt x="116432" y="123230"/>
                  <a:pt x="150019" y="111242"/>
                  <a:pt x="150019" y="96441"/>
                </a:cubicBezTo>
                <a:lnTo>
                  <a:pt x="150019" y="68915"/>
                </a:lnTo>
                <a:close/>
                <a:moveTo>
                  <a:pt x="150019" y="42863"/>
                </a:moveTo>
                <a:lnTo>
                  <a:pt x="150019" y="26789"/>
                </a:lnTo>
                <a:cubicBezTo>
                  <a:pt x="150019" y="11988"/>
                  <a:pt x="116432" y="0"/>
                  <a:pt x="75009" y="0"/>
                </a:cubicBezTo>
                <a:cubicBezTo>
                  <a:pt x="33587" y="0"/>
                  <a:pt x="0" y="11988"/>
                  <a:pt x="0" y="26789"/>
                </a:cubicBezTo>
                <a:lnTo>
                  <a:pt x="0" y="42863"/>
                </a:lnTo>
                <a:cubicBezTo>
                  <a:pt x="0" y="57663"/>
                  <a:pt x="33587" y="69652"/>
                  <a:pt x="75009" y="69652"/>
                </a:cubicBezTo>
                <a:cubicBezTo>
                  <a:pt x="116432" y="69652"/>
                  <a:pt x="150019" y="57663"/>
                  <a:pt x="150019" y="42863"/>
                </a:cubicBezTo>
                <a:close/>
                <a:moveTo>
                  <a:pt x="133443" y="130530"/>
                </a:moveTo>
                <a:cubicBezTo>
                  <a:pt x="117738" y="136122"/>
                  <a:pt x="97077" y="139303"/>
                  <a:pt x="75009" y="139303"/>
                </a:cubicBezTo>
                <a:cubicBezTo>
                  <a:pt x="52942" y="139303"/>
                  <a:pt x="32281" y="136122"/>
                  <a:pt x="16576" y="130530"/>
                </a:cubicBezTo>
                <a:cubicBezTo>
                  <a:pt x="10682" y="128420"/>
                  <a:pt x="4956" y="125775"/>
                  <a:pt x="0" y="122493"/>
                </a:cubicBezTo>
                <a:lnTo>
                  <a:pt x="0" y="144661"/>
                </a:lnTo>
                <a:cubicBezTo>
                  <a:pt x="0" y="159462"/>
                  <a:pt x="33587" y="171450"/>
                  <a:pt x="75009" y="171450"/>
                </a:cubicBezTo>
                <a:cubicBezTo>
                  <a:pt x="116432" y="171450"/>
                  <a:pt x="150019" y="159462"/>
                  <a:pt x="150019" y="144661"/>
                </a:cubicBezTo>
                <a:lnTo>
                  <a:pt x="150019" y="122493"/>
                </a:lnTo>
                <a:cubicBezTo>
                  <a:pt x="145063" y="125775"/>
                  <a:pt x="139370" y="128420"/>
                  <a:pt x="133443" y="13053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38" name="Text 35"/>
          <p:cNvSpPr/>
          <p:nvPr/>
        </p:nvSpPr>
        <p:spPr>
          <a:xfrm>
            <a:off x="862013" y="4908552"/>
            <a:ext cx="1114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高质量数据源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571500" y="5251452"/>
            <a:ext cx="29432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531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整合top_300优质项目库，保证推荐项目质量</a:t>
            </a:r>
            <a:endParaRPr lang="en-US" sz="1600" dirty="0"/>
          </a:p>
        </p:txBody>
      </p:sp>
      <p:sp>
        <p:nvSpPr>
          <p:cNvPr id="40" name="Shape 37"/>
          <p:cNvSpPr/>
          <p:nvPr/>
        </p:nvSpPr>
        <p:spPr>
          <a:xfrm>
            <a:off x="3743325" y="4611690"/>
            <a:ext cx="3190875" cy="1143000"/>
          </a:xfrm>
          <a:custGeom>
            <a:avLst/>
            <a:gdLst/>
            <a:ahLst/>
            <a:cxnLst/>
            <a:rect l="l" t="t" r="r" b="b"/>
            <a:pathLst>
              <a:path w="3190875" h="1143000">
                <a:moveTo>
                  <a:pt x="38100" y="0"/>
                </a:moveTo>
                <a:lnTo>
                  <a:pt x="3114671" y="0"/>
                </a:lnTo>
                <a:cubicBezTo>
                  <a:pt x="3156757" y="0"/>
                  <a:pt x="3190875" y="34118"/>
                  <a:pt x="3190875" y="76204"/>
                </a:cubicBezTo>
                <a:lnTo>
                  <a:pt x="3190875" y="1066796"/>
                </a:lnTo>
                <a:cubicBezTo>
                  <a:pt x="3190875" y="1108882"/>
                  <a:pt x="3156757" y="1143000"/>
                  <a:pt x="3114671" y="1143000"/>
                </a:cubicBezTo>
                <a:lnTo>
                  <a:pt x="38100" y="1143000"/>
                </a:lnTo>
                <a:cubicBezTo>
                  <a:pt x="17072" y="1143000"/>
                  <a:pt x="0" y="1125928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1" name="Shape 38"/>
          <p:cNvSpPr/>
          <p:nvPr/>
        </p:nvSpPr>
        <p:spPr>
          <a:xfrm>
            <a:off x="3726160" y="4638675"/>
            <a:ext cx="38100" cy="1143000"/>
          </a:xfrm>
          <a:custGeom>
            <a:avLst/>
            <a:gdLst/>
            <a:ahLst/>
            <a:cxnLst/>
            <a:rect l="l" t="t" r="r" b="b"/>
            <a:pathLst>
              <a:path w="38100" h="1143000">
                <a:moveTo>
                  <a:pt x="38100" y="0"/>
                </a:moveTo>
                <a:lnTo>
                  <a:pt x="38100" y="0"/>
                </a:lnTo>
                <a:lnTo>
                  <a:pt x="38100" y="1143000"/>
                </a:lnTo>
                <a:lnTo>
                  <a:pt x="38100" y="1143000"/>
                </a:lnTo>
                <a:cubicBezTo>
                  <a:pt x="17072" y="1143000"/>
                  <a:pt x="0" y="1125928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FB3AC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2" name="Shape 39"/>
          <p:cNvSpPr/>
          <p:nvPr/>
        </p:nvSpPr>
        <p:spPr>
          <a:xfrm>
            <a:off x="3921423" y="4956177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21431" y="21431"/>
                </a:moveTo>
                <a:cubicBezTo>
                  <a:pt x="21431" y="15504"/>
                  <a:pt x="16643" y="10716"/>
                  <a:pt x="10716" y="10716"/>
                </a:cubicBezTo>
                <a:cubicBezTo>
                  <a:pt x="4789" y="10716"/>
                  <a:pt x="0" y="15504"/>
                  <a:pt x="0" y="21431"/>
                </a:cubicBezTo>
                <a:lnTo>
                  <a:pt x="0" y="133945"/>
                </a:lnTo>
                <a:cubicBezTo>
                  <a:pt x="0" y="148746"/>
                  <a:pt x="11988" y="160734"/>
                  <a:pt x="26789" y="160734"/>
                </a:cubicBezTo>
                <a:lnTo>
                  <a:pt x="160734" y="160734"/>
                </a:lnTo>
                <a:cubicBezTo>
                  <a:pt x="166661" y="160734"/>
                  <a:pt x="171450" y="155946"/>
                  <a:pt x="171450" y="150019"/>
                </a:cubicBezTo>
                <a:cubicBezTo>
                  <a:pt x="171450" y="144092"/>
                  <a:pt x="166661" y="139303"/>
                  <a:pt x="160734" y="139303"/>
                </a:cubicBezTo>
                <a:lnTo>
                  <a:pt x="26789" y="139303"/>
                </a:lnTo>
                <a:cubicBezTo>
                  <a:pt x="23842" y="139303"/>
                  <a:pt x="21431" y="136892"/>
                  <a:pt x="21431" y="133945"/>
                </a:cubicBezTo>
                <a:lnTo>
                  <a:pt x="21431" y="21431"/>
                </a:lnTo>
                <a:close/>
                <a:moveTo>
                  <a:pt x="157587" y="50430"/>
                </a:moveTo>
                <a:cubicBezTo>
                  <a:pt x="161772" y="46245"/>
                  <a:pt x="161772" y="39447"/>
                  <a:pt x="157587" y="35261"/>
                </a:cubicBezTo>
                <a:cubicBezTo>
                  <a:pt x="153401" y="31075"/>
                  <a:pt x="146603" y="31075"/>
                  <a:pt x="142417" y="35261"/>
                </a:cubicBezTo>
                <a:lnTo>
                  <a:pt x="107156" y="70556"/>
                </a:lnTo>
                <a:lnTo>
                  <a:pt x="87935" y="51368"/>
                </a:lnTo>
                <a:cubicBezTo>
                  <a:pt x="83749" y="47182"/>
                  <a:pt x="76952" y="47182"/>
                  <a:pt x="72766" y="51368"/>
                </a:cubicBezTo>
                <a:lnTo>
                  <a:pt x="40619" y="83515"/>
                </a:lnTo>
                <a:cubicBezTo>
                  <a:pt x="36433" y="87701"/>
                  <a:pt x="36433" y="94498"/>
                  <a:pt x="40619" y="98684"/>
                </a:cubicBezTo>
                <a:cubicBezTo>
                  <a:pt x="44805" y="102870"/>
                  <a:pt x="51602" y="102870"/>
                  <a:pt x="55788" y="98684"/>
                </a:cubicBezTo>
                <a:lnTo>
                  <a:pt x="80367" y="74105"/>
                </a:lnTo>
                <a:lnTo>
                  <a:pt x="99588" y="93326"/>
                </a:lnTo>
                <a:cubicBezTo>
                  <a:pt x="103774" y="97512"/>
                  <a:pt x="110572" y="97512"/>
                  <a:pt x="114758" y="93326"/>
                </a:cubicBezTo>
                <a:lnTo>
                  <a:pt x="157620" y="50464"/>
                </a:ln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43" name="Text 40"/>
          <p:cNvSpPr/>
          <p:nvPr/>
        </p:nvSpPr>
        <p:spPr>
          <a:xfrm>
            <a:off x="4188123" y="4908552"/>
            <a:ext cx="1114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精准匹配算法</a:t>
            </a:r>
            <a:endParaRPr lang="en-US" sz="1600" dirty="0"/>
          </a:p>
        </p:txBody>
      </p:sp>
      <p:sp>
        <p:nvSpPr>
          <p:cNvPr id="44" name="Text 41"/>
          <p:cNvSpPr/>
          <p:nvPr/>
        </p:nvSpPr>
        <p:spPr>
          <a:xfrm>
            <a:off x="3897610" y="5251452"/>
            <a:ext cx="29432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531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五维评分体系，兼顾技能、领域、难度、项目质量</a:t>
            </a:r>
            <a:endParaRPr lang="en-US" sz="1600" dirty="0"/>
          </a:p>
        </p:txBody>
      </p:sp>
      <p:sp>
        <p:nvSpPr>
          <p:cNvPr id="45" name="Shape 42"/>
          <p:cNvSpPr/>
          <p:nvPr/>
        </p:nvSpPr>
        <p:spPr>
          <a:xfrm>
            <a:off x="435741" y="5788025"/>
            <a:ext cx="3174233" cy="1056466"/>
          </a:xfrm>
          <a:custGeom>
            <a:avLst/>
            <a:gdLst/>
            <a:ahLst/>
            <a:cxnLst/>
            <a:rect l="l" t="t" r="r" b="b"/>
            <a:pathLst>
              <a:path w="3190875" h="1143000">
                <a:moveTo>
                  <a:pt x="38100" y="0"/>
                </a:moveTo>
                <a:lnTo>
                  <a:pt x="3114671" y="0"/>
                </a:lnTo>
                <a:cubicBezTo>
                  <a:pt x="3156757" y="0"/>
                  <a:pt x="3190875" y="34118"/>
                  <a:pt x="3190875" y="76204"/>
                </a:cubicBezTo>
                <a:lnTo>
                  <a:pt x="3190875" y="1066796"/>
                </a:lnTo>
                <a:cubicBezTo>
                  <a:pt x="3190875" y="1108882"/>
                  <a:pt x="3156757" y="1143000"/>
                  <a:pt x="3114671" y="1143000"/>
                </a:cubicBezTo>
                <a:lnTo>
                  <a:pt x="38100" y="1143000"/>
                </a:lnTo>
                <a:cubicBezTo>
                  <a:pt x="17072" y="1143000"/>
                  <a:pt x="0" y="1125928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6" name="Shape 43"/>
          <p:cNvSpPr/>
          <p:nvPr/>
        </p:nvSpPr>
        <p:spPr>
          <a:xfrm>
            <a:off x="407194" y="5746752"/>
            <a:ext cx="38100" cy="1143000"/>
          </a:xfrm>
          <a:custGeom>
            <a:avLst/>
            <a:gdLst/>
            <a:ahLst/>
            <a:cxnLst/>
            <a:rect l="l" t="t" r="r" b="b"/>
            <a:pathLst>
              <a:path w="38100" h="1143000">
                <a:moveTo>
                  <a:pt x="38100" y="0"/>
                </a:moveTo>
                <a:lnTo>
                  <a:pt x="38100" y="0"/>
                </a:lnTo>
                <a:lnTo>
                  <a:pt x="38100" y="1143000"/>
                </a:lnTo>
                <a:lnTo>
                  <a:pt x="38100" y="1143000"/>
                </a:lnTo>
                <a:cubicBezTo>
                  <a:pt x="17072" y="1143000"/>
                  <a:pt x="0" y="1125928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9A897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7" name="Shape 44"/>
          <p:cNvSpPr/>
          <p:nvPr/>
        </p:nvSpPr>
        <p:spPr>
          <a:xfrm>
            <a:off x="589035" y="6127752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0" y="85725"/>
                </a:moveTo>
                <a:cubicBezTo>
                  <a:pt x="0" y="38412"/>
                  <a:pt x="38412" y="0"/>
                  <a:pt x="85725" y="0"/>
                </a:cubicBezTo>
                <a:cubicBezTo>
                  <a:pt x="133038" y="0"/>
                  <a:pt x="171450" y="38412"/>
                  <a:pt x="171450" y="85725"/>
                </a:cubicBezTo>
                <a:cubicBezTo>
                  <a:pt x="171450" y="133038"/>
                  <a:pt x="133038" y="171450"/>
                  <a:pt x="85725" y="171450"/>
                </a:cubicBezTo>
                <a:cubicBezTo>
                  <a:pt x="38412" y="171450"/>
                  <a:pt x="0" y="133038"/>
                  <a:pt x="0" y="85725"/>
                </a:cubicBezTo>
                <a:close/>
                <a:moveTo>
                  <a:pt x="96441" y="32147"/>
                </a:moveTo>
                <a:cubicBezTo>
                  <a:pt x="96441" y="26233"/>
                  <a:pt x="91639" y="21431"/>
                  <a:pt x="85725" y="21431"/>
                </a:cubicBezTo>
                <a:cubicBezTo>
                  <a:pt x="79811" y="21431"/>
                  <a:pt x="75009" y="26233"/>
                  <a:pt x="75009" y="32147"/>
                </a:cubicBezTo>
                <a:cubicBezTo>
                  <a:pt x="75009" y="38061"/>
                  <a:pt x="79811" y="42863"/>
                  <a:pt x="85725" y="42863"/>
                </a:cubicBezTo>
                <a:cubicBezTo>
                  <a:pt x="91639" y="42863"/>
                  <a:pt x="96441" y="38061"/>
                  <a:pt x="96441" y="32147"/>
                </a:cubicBezTo>
                <a:close/>
                <a:moveTo>
                  <a:pt x="85725" y="139303"/>
                </a:moveTo>
                <a:cubicBezTo>
                  <a:pt x="97546" y="139303"/>
                  <a:pt x="107156" y="129693"/>
                  <a:pt x="107156" y="117872"/>
                </a:cubicBezTo>
                <a:cubicBezTo>
                  <a:pt x="107156" y="112447"/>
                  <a:pt x="105147" y="107458"/>
                  <a:pt x="101798" y="103707"/>
                </a:cubicBezTo>
                <a:lnTo>
                  <a:pt x="125071" y="57195"/>
                </a:lnTo>
                <a:cubicBezTo>
                  <a:pt x="127047" y="53210"/>
                  <a:pt x="125440" y="48388"/>
                  <a:pt x="121488" y="46412"/>
                </a:cubicBezTo>
                <a:cubicBezTo>
                  <a:pt x="117537" y="44436"/>
                  <a:pt x="112681" y="46044"/>
                  <a:pt x="110706" y="49995"/>
                </a:cubicBezTo>
                <a:lnTo>
                  <a:pt x="87433" y="96508"/>
                </a:lnTo>
                <a:cubicBezTo>
                  <a:pt x="86864" y="96474"/>
                  <a:pt x="86294" y="96441"/>
                  <a:pt x="85725" y="96441"/>
                </a:cubicBezTo>
                <a:cubicBezTo>
                  <a:pt x="73904" y="96441"/>
                  <a:pt x="64294" y="106051"/>
                  <a:pt x="64294" y="117872"/>
                </a:cubicBezTo>
                <a:cubicBezTo>
                  <a:pt x="64294" y="129693"/>
                  <a:pt x="73904" y="139303"/>
                  <a:pt x="85725" y="139303"/>
                </a:cubicBezTo>
                <a:close/>
                <a:moveTo>
                  <a:pt x="58936" y="48220"/>
                </a:moveTo>
                <a:cubicBezTo>
                  <a:pt x="58936" y="42306"/>
                  <a:pt x="54134" y="37505"/>
                  <a:pt x="48220" y="37505"/>
                </a:cubicBezTo>
                <a:cubicBezTo>
                  <a:pt x="42306" y="37505"/>
                  <a:pt x="37505" y="42306"/>
                  <a:pt x="37505" y="48220"/>
                </a:cubicBezTo>
                <a:cubicBezTo>
                  <a:pt x="37505" y="54134"/>
                  <a:pt x="42306" y="58936"/>
                  <a:pt x="48220" y="58936"/>
                </a:cubicBezTo>
                <a:cubicBezTo>
                  <a:pt x="54134" y="58936"/>
                  <a:pt x="58936" y="54134"/>
                  <a:pt x="58936" y="48220"/>
                </a:cubicBezTo>
                <a:close/>
                <a:moveTo>
                  <a:pt x="32147" y="96441"/>
                </a:moveTo>
                <a:cubicBezTo>
                  <a:pt x="38061" y="96441"/>
                  <a:pt x="42863" y="91639"/>
                  <a:pt x="42863" y="85725"/>
                </a:cubicBezTo>
                <a:cubicBezTo>
                  <a:pt x="42863" y="79811"/>
                  <a:pt x="38061" y="75009"/>
                  <a:pt x="32147" y="75009"/>
                </a:cubicBezTo>
                <a:cubicBezTo>
                  <a:pt x="26233" y="75009"/>
                  <a:pt x="21431" y="79811"/>
                  <a:pt x="21431" y="85725"/>
                </a:cubicBezTo>
                <a:cubicBezTo>
                  <a:pt x="21431" y="91639"/>
                  <a:pt x="26233" y="96441"/>
                  <a:pt x="32147" y="96441"/>
                </a:cubicBezTo>
                <a:close/>
                <a:moveTo>
                  <a:pt x="150019" y="85725"/>
                </a:moveTo>
                <a:cubicBezTo>
                  <a:pt x="150019" y="79811"/>
                  <a:pt x="145217" y="75009"/>
                  <a:pt x="139303" y="75009"/>
                </a:cubicBezTo>
                <a:cubicBezTo>
                  <a:pt x="133389" y="75009"/>
                  <a:pt x="128588" y="79811"/>
                  <a:pt x="128588" y="85725"/>
                </a:cubicBezTo>
                <a:cubicBezTo>
                  <a:pt x="128588" y="91639"/>
                  <a:pt x="133389" y="96441"/>
                  <a:pt x="139303" y="96441"/>
                </a:cubicBezTo>
                <a:cubicBezTo>
                  <a:pt x="145217" y="96441"/>
                  <a:pt x="150019" y="91639"/>
                  <a:pt x="150019" y="85725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48" name="Text 45"/>
          <p:cNvSpPr/>
          <p:nvPr/>
        </p:nvSpPr>
        <p:spPr>
          <a:xfrm>
            <a:off x="872017" y="6038559"/>
            <a:ext cx="1114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高效运行机制</a:t>
            </a:r>
            <a:endParaRPr lang="en-US" sz="1600" dirty="0"/>
          </a:p>
        </p:txBody>
      </p:sp>
      <p:sp>
        <p:nvSpPr>
          <p:cNvPr id="49" name="Text 46"/>
          <p:cNvSpPr/>
          <p:nvPr/>
        </p:nvSpPr>
        <p:spPr>
          <a:xfrm>
            <a:off x="564342" y="6349191"/>
            <a:ext cx="29432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531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支持本地缓存，减少重复API请求，提升响应速度</a:t>
            </a:r>
            <a:endParaRPr lang="en-US" sz="1600" dirty="0"/>
          </a:p>
        </p:txBody>
      </p:sp>
      <p:sp>
        <p:nvSpPr>
          <p:cNvPr id="50" name="Shape 47"/>
          <p:cNvSpPr/>
          <p:nvPr/>
        </p:nvSpPr>
        <p:spPr>
          <a:xfrm>
            <a:off x="3761541" y="5800134"/>
            <a:ext cx="3053087" cy="1044357"/>
          </a:xfrm>
          <a:custGeom>
            <a:avLst/>
            <a:gdLst/>
            <a:ahLst/>
            <a:cxnLst/>
            <a:rect l="l" t="t" r="r" b="b"/>
            <a:pathLst>
              <a:path w="3190875" h="1143000">
                <a:moveTo>
                  <a:pt x="38100" y="0"/>
                </a:moveTo>
                <a:lnTo>
                  <a:pt x="3114671" y="0"/>
                </a:lnTo>
                <a:cubicBezTo>
                  <a:pt x="3156757" y="0"/>
                  <a:pt x="3190875" y="34118"/>
                  <a:pt x="3190875" y="76204"/>
                </a:cubicBezTo>
                <a:lnTo>
                  <a:pt x="3190875" y="1066796"/>
                </a:lnTo>
                <a:cubicBezTo>
                  <a:pt x="3190875" y="1108882"/>
                  <a:pt x="3156757" y="1143000"/>
                  <a:pt x="3114671" y="1143000"/>
                </a:cubicBezTo>
                <a:lnTo>
                  <a:pt x="38100" y="1143000"/>
                </a:lnTo>
                <a:cubicBezTo>
                  <a:pt x="17072" y="1143000"/>
                  <a:pt x="0" y="1125928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1" name="Shape 48"/>
          <p:cNvSpPr/>
          <p:nvPr/>
        </p:nvSpPr>
        <p:spPr>
          <a:xfrm>
            <a:off x="3720780" y="5768788"/>
            <a:ext cx="38100" cy="1143000"/>
          </a:xfrm>
          <a:custGeom>
            <a:avLst/>
            <a:gdLst/>
            <a:ahLst/>
            <a:cxnLst/>
            <a:rect l="l" t="t" r="r" b="b"/>
            <a:pathLst>
              <a:path w="38100" h="1143000">
                <a:moveTo>
                  <a:pt x="38100" y="0"/>
                </a:moveTo>
                <a:lnTo>
                  <a:pt x="38100" y="0"/>
                </a:lnTo>
                <a:lnTo>
                  <a:pt x="38100" y="1143000"/>
                </a:lnTo>
                <a:lnTo>
                  <a:pt x="38100" y="1143000"/>
                </a:lnTo>
                <a:cubicBezTo>
                  <a:pt x="17072" y="1143000"/>
                  <a:pt x="0" y="1125928"/>
                  <a:pt x="0" y="11049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FB3AC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2" name="Shape 49"/>
          <p:cNvSpPr/>
          <p:nvPr/>
        </p:nvSpPr>
        <p:spPr>
          <a:xfrm>
            <a:off x="3892138" y="6086475"/>
            <a:ext cx="164298" cy="212727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0"/>
                </a:moveTo>
                <a:cubicBezTo>
                  <a:pt x="87265" y="0"/>
                  <a:pt x="88806" y="335"/>
                  <a:pt x="90212" y="971"/>
                </a:cubicBezTo>
                <a:lnTo>
                  <a:pt x="153300" y="27727"/>
                </a:lnTo>
                <a:cubicBezTo>
                  <a:pt x="160667" y="30841"/>
                  <a:pt x="166159" y="38107"/>
                  <a:pt x="166126" y="46881"/>
                </a:cubicBezTo>
                <a:cubicBezTo>
                  <a:pt x="165958" y="80099"/>
                  <a:pt x="152296" y="140877"/>
                  <a:pt x="94599" y="168503"/>
                </a:cubicBezTo>
                <a:cubicBezTo>
                  <a:pt x="89007" y="171182"/>
                  <a:pt x="82510" y="171182"/>
                  <a:pt x="76918" y="168503"/>
                </a:cubicBezTo>
                <a:cubicBezTo>
                  <a:pt x="19188" y="140877"/>
                  <a:pt x="5559" y="80099"/>
                  <a:pt x="5391" y="46881"/>
                </a:cubicBezTo>
                <a:cubicBezTo>
                  <a:pt x="5358" y="38107"/>
                  <a:pt x="10850" y="30841"/>
                  <a:pt x="18217" y="27727"/>
                </a:cubicBezTo>
                <a:lnTo>
                  <a:pt x="81271" y="971"/>
                </a:lnTo>
                <a:cubicBezTo>
                  <a:pt x="82678" y="335"/>
                  <a:pt x="84185" y="0"/>
                  <a:pt x="85725" y="0"/>
                </a:cubicBezTo>
                <a:close/>
                <a:moveTo>
                  <a:pt x="85725" y="22369"/>
                </a:moveTo>
                <a:lnTo>
                  <a:pt x="85725" y="148981"/>
                </a:lnTo>
                <a:cubicBezTo>
                  <a:pt x="131936" y="126612"/>
                  <a:pt x="144360" y="77052"/>
                  <a:pt x="144661" y="47383"/>
                </a:cubicBezTo>
                <a:lnTo>
                  <a:pt x="85725" y="22402"/>
                </a:lnTo>
                <a:lnTo>
                  <a:pt x="85725" y="22402"/>
                </a:lnTo>
                <a:close/>
              </a:path>
            </a:pathLst>
          </a:custGeom>
          <a:solidFill>
            <a:srgbClr val="8FB3AC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3" name="Text 50"/>
          <p:cNvSpPr/>
          <p:nvPr/>
        </p:nvSpPr>
        <p:spPr>
          <a:xfrm>
            <a:off x="4200560" y="6038559"/>
            <a:ext cx="7715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鲁棒性强</a:t>
            </a:r>
            <a:endParaRPr lang="en-US" sz="1600" dirty="0"/>
          </a:p>
        </p:txBody>
      </p:sp>
      <p:sp>
        <p:nvSpPr>
          <p:cNvPr id="54" name="Text 51"/>
          <p:cNvSpPr/>
          <p:nvPr/>
        </p:nvSpPr>
        <p:spPr>
          <a:xfrm>
            <a:off x="3830935" y="6358641"/>
            <a:ext cx="2943225" cy="49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00" dirty="0">
                <a:solidFill>
                  <a:srgbClr val="2C3531">
                    <a:alpha val="8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适配组织/仓库混合格式，指标缺省值填充，避免运行失败</a:t>
            </a:r>
            <a:endParaRPr lang="en-US" sz="1600" dirty="0"/>
          </a:p>
        </p:txBody>
      </p:sp>
      <p:sp>
        <p:nvSpPr>
          <p:cNvPr id="55" name="Shape 52"/>
          <p:cNvSpPr/>
          <p:nvPr/>
        </p:nvSpPr>
        <p:spPr>
          <a:xfrm>
            <a:off x="7071321" y="1028700"/>
            <a:ext cx="4743450" cy="5448300"/>
          </a:xfrm>
          <a:custGeom>
            <a:avLst/>
            <a:gdLst/>
            <a:ahLst/>
            <a:cxnLst/>
            <a:rect l="l" t="t" r="r" b="b"/>
            <a:pathLst>
              <a:path w="4743450" h="5448300">
                <a:moveTo>
                  <a:pt x="114317" y="0"/>
                </a:moveTo>
                <a:lnTo>
                  <a:pt x="4629133" y="0"/>
                </a:lnTo>
                <a:cubicBezTo>
                  <a:pt x="4692268" y="0"/>
                  <a:pt x="4743450" y="51182"/>
                  <a:pt x="4743450" y="114317"/>
                </a:cubicBezTo>
                <a:lnTo>
                  <a:pt x="4743450" y="5333983"/>
                </a:lnTo>
                <a:cubicBezTo>
                  <a:pt x="4743450" y="5397118"/>
                  <a:pt x="4692268" y="5448300"/>
                  <a:pt x="4629133" y="5448300"/>
                </a:cubicBezTo>
                <a:lnTo>
                  <a:pt x="114317" y="5448300"/>
                </a:lnTo>
                <a:cubicBezTo>
                  <a:pt x="51182" y="5448300"/>
                  <a:pt x="0" y="5397118"/>
                  <a:pt x="0" y="5333983"/>
                </a:cubicBezTo>
                <a:lnTo>
                  <a:pt x="0" y="114317"/>
                </a:lnTo>
                <a:cubicBezTo>
                  <a:pt x="0" y="51182"/>
                  <a:pt x="51182" y="0"/>
                  <a:pt x="114317" y="0"/>
                </a:cubicBezTo>
                <a:close/>
              </a:path>
            </a:pathLst>
          </a:custGeom>
          <a:solidFill>
            <a:srgbClr val="3A4F4C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6" name="Shape 53"/>
          <p:cNvSpPr/>
          <p:nvPr/>
        </p:nvSpPr>
        <p:spPr>
          <a:xfrm>
            <a:off x="7276108" y="1238250"/>
            <a:ext cx="257175" cy="228600"/>
          </a:xfrm>
          <a:custGeom>
            <a:avLst/>
            <a:gdLst/>
            <a:ahLst/>
            <a:cxnLst/>
            <a:rect l="l" t="t" r="r" b="b"/>
            <a:pathLst>
              <a:path w="257175" h="228600">
                <a:moveTo>
                  <a:pt x="138187" y="-8439"/>
                </a:moveTo>
                <a:cubicBezTo>
                  <a:pt x="136356" y="-12010"/>
                  <a:pt x="132651" y="-14287"/>
                  <a:pt x="128632" y="-14287"/>
                </a:cubicBezTo>
                <a:cubicBezTo>
                  <a:pt x="124614" y="-14287"/>
                  <a:pt x="120908" y="-12010"/>
                  <a:pt x="119077" y="-8439"/>
                </a:cubicBezTo>
                <a:lnTo>
                  <a:pt x="86216" y="55944"/>
                </a:lnTo>
                <a:lnTo>
                  <a:pt x="14823" y="67285"/>
                </a:lnTo>
                <a:cubicBezTo>
                  <a:pt x="10850" y="67910"/>
                  <a:pt x="7546" y="70723"/>
                  <a:pt x="6295" y="74563"/>
                </a:cubicBezTo>
                <a:cubicBezTo>
                  <a:pt x="5045" y="78403"/>
                  <a:pt x="6072" y="82600"/>
                  <a:pt x="8885" y="85457"/>
                </a:cubicBezTo>
                <a:lnTo>
                  <a:pt x="59963" y="136580"/>
                </a:lnTo>
                <a:lnTo>
                  <a:pt x="48711" y="207972"/>
                </a:lnTo>
                <a:cubicBezTo>
                  <a:pt x="48086" y="211946"/>
                  <a:pt x="49738" y="215964"/>
                  <a:pt x="52998" y="218331"/>
                </a:cubicBezTo>
                <a:cubicBezTo>
                  <a:pt x="56257" y="220697"/>
                  <a:pt x="60543" y="221054"/>
                  <a:pt x="64160" y="219224"/>
                </a:cubicBezTo>
                <a:lnTo>
                  <a:pt x="128632" y="186452"/>
                </a:lnTo>
                <a:lnTo>
                  <a:pt x="193060" y="219224"/>
                </a:lnTo>
                <a:cubicBezTo>
                  <a:pt x="196632" y="221054"/>
                  <a:pt x="200963" y="220697"/>
                  <a:pt x="204222" y="218331"/>
                </a:cubicBezTo>
                <a:cubicBezTo>
                  <a:pt x="207481" y="215964"/>
                  <a:pt x="209133" y="211991"/>
                  <a:pt x="208508" y="207972"/>
                </a:cubicBezTo>
                <a:lnTo>
                  <a:pt x="197212" y="136580"/>
                </a:lnTo>
                <a:lnTo>
                  <a:pt x="248290" y="85457"/>
                </a:lnTo>
                <a:cubicBezTo>
                  <a:pt x="251147" y="82600"/>
                  <a:pt x="252130" y="78403"/>
                  <a:pt x="250880" y="74563"/>
                </a:cubicBezTo>
                <a:cubicBezTo>
                  <a:pt x="249629" y="70723"/>
                  <a:pt x="246370" y="67910"/>
                  <a:pt x="242352" y="67285"/>
                </a:cubicBezTo>
                <a:lnTo>
                  <a:pt x="171004" y="55944"/>
                </a:lnTo>
                <a:lnTo>
                  <a:pt x="138187" y="-8439"/>
                </a:ln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57" name="Text 54"/>
          <p:cNvSpPr/>
          <p:nvPr/>
        </p:nvSpPr>
        <p:spPr>
          <a:xfrm>
            <a:off x="7661871" y="1219200"/>
            <a:ext cx="857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核心亮点</a:t>
            </a:r>
            <a:endParaRPr lang="en-US" sz="1600" dirty="0"/>
          </a:p>
        </p:txBody>
      </p:sp>
      <p:sp>
        <p:nvSpPr>
          <p:cNvPr id="58" name="Shape 55"/>
          <p:cNvSpPr/>
          <p:nvPr/>
        </p:nvSpPr>
        <p:spPr>
          <a:xfrm>
            <a:off x="7261821" y="1638300"/>
            <a:ext cx="4362450" cy="685800"/>
          </a:xfrm>
          <a:custGeom>
            <a:avLst/>
            <a:gdLst/>
            <a:ahLst/>
            <a:cxnLst/>
            <a:rect l="l" t="t" r="r" b="b"/>
            <a:pathLst>
              <a:path w="4362450" h="685800">
                <a:moveTo>
                  <a:pt x="76199" y="0"/>
                </a:moveTo>
                <a:lnTo>
                  <a:pt x="4286251" y="0"/>
                </a:lnTo>
                <a:cubicBezTo>
                  <a:pt x="4328334" y="0"/>
                  <a:pt x="4362450" y="34116"/>
                  <a:pt x="4362450" y="76199"/>
                </a:cubicBezTo>
                <a:lnTo>
                  <a:pt x="4362450" y="609601"/>
                </a:lnTo>
                <a:cubicBezTo>
                  <a:pt x="4362450" y="651684"/>
                  <a:pt x="4328334" y="685800"/>
                  <a:pt x="4286251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59" name="Shape 56"/>
          <p:cNvSpPr/>
          <p:nvPr/>
        </p:nvSpPr>
        <p:spPr>
          <a:xfrm>
            <a:off x="7376121" y="17526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60" name="Text 57"/>
          <p:cNvSpPr/>
          <p:nvPr/>
        </p:nvSpPr>
        <p:spPr>
          <a:xfrm>
            <a:off x="7498556" y="1790700"/>
            <a:ext cx="133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61" name="Text 58"/>
          <p:cNvSpPr/>
          <p:nvPr/>
        </p:nvSpPr>
        <p:spPr>
          <a:xfrm>
            <a:off x="7795221" y="1752600"/>
            <a:ext cx="29813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多样性保障</a:t>
            </a:r>
            <a:endParaRPr lang="en-US" sz="1600" dirty="0"/>
          </a:p>
        </p:txBody>
      </p:sp>
      <p:sp>
        <p:nvSpPr>
          <p:cNvPr id="62" name="Text 59"/>
          <p:cNvSpPr/>
          <p:nvPr/>
        </p:nvSpPr>
        <p:spPr>
          <a:xfrm>
            <a:off x="7795221" y="2019300"/>
            <a:ext cx="29718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优先推荐top_300项目，兼顾核心领域与其他领域</a:t>
            </a:r>
            <a:endParaRPr lang="en-US" sz="1600" dirty="0"/>
          </a:p>
        </p:txBody>
      </p:sp>
      <p:sp>
        <p:nvSpPr>
          <p:cNvPr id="63" name="Shape 60"/>
          <p:cNvSpPr/>
          <p:nvPr/>
        </p:nvSpPr>
        <p:spPr>
          <a:xfrm>
            <a:off x="7261821" y="2438400"/>
            <a:ext cx="4362450" cy="685800"/>
          </a:xfrm>
          <a:custGeom>
            <a:avLst/>
            <a:gdLst/>
            <a:ahLst/>
            <a:cxnLst/>
            <a:rect l="l" t="t" r="r" b="b"/>
            <a:pathLst>
              <a:path w="4362450" h="685800">
                <a:moveTo>
                  <a:pt x="76199" y="0"/>
                </a:moveTo>
                <a:lnTo>
                  <a:pt x="4286251" y="0"/>
                </a:lnTo>
                <a:cubicBezTo>
                  <a:pt x="4328334" y="0"/>
                  <a:pt x="4362450" y="34116"/>
                  <a:pt x="4362450" y="76199"/>
                </a:cubicBezTo>
                <a:lnTo>
                  <a:pt x="4362450" y="609601"/>
                </a:lnTo>
                <a:cubicBezTo>
                  <a:pt x="4362450" y="651684"/>
                  <a:pt x="4328334" y="685800"/>
                  <a:pt x="4286251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4" name="Shape 61"/>
          <p:cNvSpPr/>
          <p:nvPr/>
        </p:nvSpPr>
        <p:spPr>
          <a:xfrm>
            <a:off x="7376121" y="25527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65" name="Text 62"/>
          <p:cNvSpPr/>
          <p:nvPr/>
        </p:nvSpPr>
        <p:spPr>
          <a:xfrm>
            <a:off x="7485658" y="2590800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66" name="Text 63"/>
          <p:cNvSpPr/>
          <p:nvPr/>
        </p:nvSpPr>
        <p:spPr>
          <a:xfrm>
            <a:off x="7795221" y="2552700"/>
            <a:ext cx="2876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智能冷启动</a:t>
            </a:r>
            <a:endParaRPr lang="en-US" sz="1600" dirty="0"/>
          </a:p>
        </p:txBody>
      </p:sp>
      <p:sp>
        <p:nvSpPr>
          <p:cNvPr id="67" name="Text 64"/>
          <p:cNvSpPr/>
          <p:nvPr/>
        </p:nvSpPr>
        <p:spPr>
          <a:xfrm>
            <a:off x="7795221" y="2819400"/>
            <a:ext cx="2867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基于用户名哈希生成偏好，解决无仓库用户问题</a:t>
            </a:r>
            <a:endParaRPr lang="en-US" sz="1600" dirty="0"/>
          </a:p>
        </p:txBody>
      </p:sp>
      <p:sp>
        <p:nvSpPr>
          <p:cNvPr id="68" name="Shape 65"/>
          <p:cNvSpPr/>
          <p:nvPr/>
        </p:nvSpPr>
        <p:spPr>
          <a:xfrm>
            <a:off x="7261821" y="3238500"/>
            <a:ext cx="4362450" cy="685800"/>
          </a:xfrm>
          <a:custGeom>
            <a:avLst/>
            <a:gdLst/>
            <a:ahLst/>
            <a:cxnLst/>
            <a:rect l="l" t="t" r="r" b="b"/>
            <a:pathLst>
              <a:path w="4362450" h="685800">
                <a:moveTo>
                  <a:pt x="76199" y="0"/>
                </a:moveTo>
                <a:lnTo>
                  <a:pt x="4286251" y="0"/>
                </a:lnTo>
                <a:cubicBezTo>
                  <a:pt x="4328334" y="0"/>
                  <a:pt x="4362450" y="34116"/>
                  <a:pt x="4362450" y="76199"/>
                </a:cubicBezTo>
                <a:lnTo>
                  <a:pt x="4362450" y="609601"/>
                </a:lnTo>
                <a:cubicBezTo>
                  <a:pt x="4362450" y="651684"/>
                  <a:pt x="4328334" y="685800"/>
                  <a:pt x="4286251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69" name="Shape 66"/>
          <p:cNvSpPr/>
          <p:nvPr/>
        </p:nvSpPr>
        <p:spPr>
          <a:xfrm>
            <a:off x="7376121" y="33528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70" name="Text 67"/>
          <p:cNvSpPr/>
          <p:nvPr/>
        </p:nvSpPr>
        <p:spPr>
          <a:xfrm>
            <a:off x="7483673" y="3390900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71" name="Text 68"/>
          <p:cNvSpPr/>
          <p:nvPr/>
        </p:nvSpPr>
        <p:spPr>
          <a:xfrm>
            <a:off x="7795221" y="3352800"/>
            <a:ext cx="2209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技能图谱扩展</a:t>
            </a:r>
            <a:endParaRPr lang="en-US" sz="1600" dirty="0"/>
          </a:p>
        </p:txBody>
      </p:sp>
      <p:sp>
        <p:nvSpPr>
          <p:cNvPr id="72" name="Text 69"/>
          <p:cNvSpPr/>
          <p:nvPr/>
        </p:nvSpPr>
        <p:spPr>
          <a:xfrm>
            <a:off x="7795221" y="3619500"/>
            <a:ext cx="220027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自动补充相关技能，提升匹配精准度</a:t>
            </a:r>
            <a:endParaRPr lang="en-US" sz="1600" dirty="0"/>
          </a:p>
        </p:txBody>
      </p:sp>
      <p:sp>
        <p:nvSpPr>
          <p:cNvPr id="73" name="Shape 70"/>
          <p:cNvSpPr/>
          <p:nvPr/>
        </p:nvSpPr>
        <p:spPr>
          <a:xfrm>
            <a:off x="7261821" y="4038600"/>
            <a:ext cx="4362450" cy="685800"/>
          </a:xfrm>
          <a:custGeom>
            <a:avLst/>
            <a:gdLst/>
            <a:ahLst/>
            <a:cxnLst/>
            <a:rect l="l" t="t" r="r" b="b"/>
            <a:pathLst>
              <a:path w="4362450" h="685800">
                <a:moveTo>
                  <a:pt x="76199" y="0"/>
                </a:moveTo>
                <a:lnTo>
                  <a:pt x="4286251" y="0"/>
                </a:lnTo>
                <a:cubicBezTo>
                  <a:pt x="4328334" y="0"/>
                  <a:pt x="4362450" y="34116"/>
                  <a:pt x="4362450" y="76199"/>
                </a:cubicBezTo>
                <a:lnTo>
                  <a:pt x="4362450" y="609601"/>
                </a:lnTo>
                <a:cubicBezTo>
                  <a:pt x="4362450" y="651684"/>
                  <a:pt x="4328334" y="685800"/>
                  <a:pt x="4286251" y="685800"/>
                </a:cubicBezTo>
                <a:lnTo>
                  <a:pt x="76199" y="685800"/>
                </a:lnTo>
                <a:cubicBezTo>
                  <a:pt x="34116" y="685800"/>
                  <a:pt x="0" y="651684"/>
                  <a:pt x="0" y="609601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FFFFFF">
              <a:alpha val="10196"/>
            </a:srgbClr>
          </a:solidFill>
          <a:ln/>
        </p:spPr>
      </p:sp>
      <p:sp>
        <p:nvSpPr>
          <p:cNvPr id="74" name="Shape 71"/>
          <p:cNvSpPr/>
          <p:nvPr/>
        </p:nvSpPr>
        <p:spPr>
          <a:xfrm>
            <a:off x="7376121" y="415290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9A897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5" name="Text 72"/>
          <p:cNvSpPr/>
          <p:nvPr/>
        </p:nvSpPr>
        <p:spPr>
          <a:xfrm>
            <a:off x="7483773" y="4191000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76" name="Text 73"/>
          <p:cNvSpPr/>
          <p:nvPr/>
        </p:nvSpPr>
        <p:spPr>
          <a:xfrm>
            <a:off x="7795221" y="4152900"/>
            <a:ext cx="26765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API限额优化</a:t>
            </a:r>
            <a:endParaRPr lang="en-US" sz="1600" dirty="0"/>
          </a:p>
        </p:txBody>
      </p:sp>
      <p:sp>
        <p:nvSpPr>
          <p:cNvPr id="77" name="Text 74"/>
          <p:cNvSpPr/>
          <p:nvPr/>
        </p:nvSpPr>
        <p:spPr>
          <a:xfrm>
            <a:off x="7795221" y="4419600"/>
            <a:ext cx="2667000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>
                    <a:alpha val="9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3天缓存机制+Token认证，提升API调用效率</a:t>
            </a:r>
            <a:endParaRPr lang="en-US" sz="1600" dirty="0"/>
          </a:p>
        </p:txBody>
      </p:sp>
      <p:sp>
        <p:nvSpPr>
          <p:cNvPr id="78" name="Shape 75"/>
          <p:cNvSpPr/>
          <p:nvPr/>
        </p:nvSpPr>
        <p:spPr>
          <a:xfrm>
            <a:off x="7261821" y="5829300"/>
            <a:ext cx="4362450" cy="457200"/>
          </a:xfrm>
          <a:custGeom>
            <a:avLst/>
            <a:gdLst/>
            <a:ahLst/>
            <a:cxnLst/>
            <a:rect l="l" t="t" r="r" b="b"/>
            <a:pathLst>
              <a:path w="4362450" h="457200">
                <a:moveTo>
                  <a:pt x="76202" y="0"/>
                </a:moveTo>
                <a:lnTo>
                  <a:pt x="4286248" y="0"/>
                </a:lnTo>
                <a:cubicBezTo>
                  <a:pt x="4328333" y="0"/>
                  <a:pt x="4362450" y="34117"/>
                  <a:pt x="4362450" y="76202"/>
                </a:cubicBezTo>
                <a:lnTo>
                  <a:pt x="4362450" y="380998"/>
                </a:lnTo>
                <a:cubicBezTo>
                  <a:pt x="4362450" y="423083"/>
                  <a:pt x="4328333" y="457200"/>
                  <a:pt x="428624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9A897">
              <a:alpha val="30196"/>
            </a:srgbClr>
          </a:solidFill>
          <a:ln/>
        </p:spPr>
      </p:sp>
      <p:sp>
        <p:nvSpPr>
          <p:cNvPr id="79" name="Text 76"/>
          <p:cNvSpPr/>
          <p:nvPr/>
        </p:nvSpPr>
        <p:spPr>
          <a:xfrm>
            <a:off x="7338021" y="5943600"/>
            <a:ext cx="42100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精准匹配 · 高效推荐 · 质量保证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4F6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381000" y="381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4" name="Text 1"/>
          <p:cNvSpPr/>
          <p:nvPr/>
        </p:nvSpPr>
        <p:spPr>
          <a:xfrm>
            <a:off x="467320" y="438150"/>
            <a:ext cx="295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876300" y="381000"/>
            <a:ext cx="29146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技术栈与架构设计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876300" y="8382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7" name="Shape 4"/>
          <p:cNvSpPr/>
          <p:nvPr/>
        </p:nvSpPr>
        <p:spPr>
          <a:xfrm>
            <a:off x="400050" y="1028700"/>
            <a:ext cx="4572000" cy="5448300"/>
          </a:xfrm>
          <a:custGeom>
            <a:avLst/>
            <a:gdLst/>
            <a:ahLst/>
            <a:cxnLst/>
            <a:rect l="l" t="t" r="r" b="b"/>
            <a:pathLst>
              <a:path w="4572000" h="5448300">
                <a:moveTo>
                  <a:pt x="38100" y="0"/>
                </a:moveTo>
                <a:lnTo>
                  <a:pt x="4457700" y="0"/>
                </a:lnTo>
                <a:cubicBezTo>
                  <a:pt x="4520784" y="0"/>
                  <a:pt x="4572000" y="51216"/>
                  <a:pt x="4572000" y="114300"/>
                </a:cubicBezTo>
                <a:lnTo>
                  <a:pt x="4572000" y="5334000"/>
                </a:lnTo>
                <a:cubicBezTo>
                  <a:pt x="4572000" y="5397084"/>
                  <a:pt x="4520784" y="5448300"/>
                  <a:pt x="4457700" y="5448300"/>
                </a:cubicBezTo>
                <a:lnTo>
                  <a:pt x="38100" y="5448300"/>
                </a:lnTo>
                <a:cubicBezTo>
                  <a:pt x="17072" y="5448300"/>
                  <a:pt x="0" y="5431228"/>
                  <a:pt x="0" y="5410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" name="Shape 5"/>
          <p:cNvSpPr/>
          <p:nvPr/>
        </p:nvSpPr>
        <p:spPr>
          <a:xfrm>
            <a:off x="400050" y="1028700"/>
            <a:ext cx="38100" cy="5448300"/>
          </a:xfrm>
          <a:custGeom>
            <a:avLst/>
            <a:gdLst/>
            <a:ahLst/>
            <a:cxnLst/>
            <a:rect l="l" t="t" r="r" b="b"/>
            <a:pathLst>
              <a:path w="38100" h="5448300">
                <a:moveTo>
                  <a:pt x="38100" y="0"/>
                </a:moveTo>
                <a:lnTo>
                  <a:pt x="38100" y="0"/>
                </a:lnTo>
                <a:lnTo>
                  <a:pt x="38100" y="5448300"/>
                </a:lnTo>
                <a:lnTo>
                  <a:pt x="38100" y="5448300"/>
                </a:lnTo>
                <a:cubicBezTo>
                  <a:pt x="17072" y="5448300"/>
                  <a:pt x="0" y="5431228"/>
                  <a:pt x="0" y="5410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9" name="Shape 6"/>
          <p:cNvSpPr/>
          <p:nvPr/>
        </p:nvSpPr>
        <p:spPr>
          <a:xfrm>
            <a:off x="609600" y="1219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39A897">
              <a:alpha val="10196"/>
            </a:srgbClr>
          </a:solidFill>
          <a:ln/>
        </p:spPr>
      </p:sp>
      <p:sp>
        <p:nvSpPr>
          <p:cNvPr id="10" name="Shape 7"/>
          <p:cNvSpPr/>
          <p:nvPr/>
        </p:nvSpPr>
        <p:spPr>
          <a:xfrm>
            <a:off x="742950" y="13525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86506" y="1935"/>
                </a:moveTo>
                <a:cubicBezTo>
                  <a:pt x="92050" y="-633"/>
                  <a:pt x="98450" y="-633"/>
                  <a:pt x="103994" y="1935"/>
                </a:cubicBezTo>
                <a:lnTo>
                  <a:pt x="185328" y="39514"/>
                </a:lnTo>
                <a:cubicBezTo>
                  <a:pt x="188491" y="40965"/>
                  <a:pt x="190500" y="44128"/>
                  <a:pt x="190500" y="47625"/>
                </a:cubicBezTo>
                <a:cubicBezTo>
                  <a:pt x="190500" y="51122"/>
                  <a:pt x="188491" y="54285"/>
                  <a:pt x="185328" y="55736"/>
                </a:cubicBezTo>
                <a:lnTo>
                  <a:pt x="103994" y="93315"/>
                </a:lnTo>
                <a:cubicBezTo>
                  <a:pt x="98450" y="95883"/>
                  <a:pt x="92050" y="95883"/>
                  <a:pt x="86506" y="93315"/>
                </a:cubicBezTo>
                <a:lnTo>
                  <a:pt x="5172" y="55736"/>
                </a:lnTo>
                <a:cubicBezTo>
                  <a:pt x="2009" y="54248"/>
                  <a:pt x="0" y="51085"/>
                  <a:pt x="0" y="47625"/>
                </a:cubicBezTo>
                <a:cubicBezTo>
                  <a:pt x="0" y="44165"/>
                  <a:pt x="2009" y="40965"/>
                  <a:pt x="5172" y="39514"/>
                </a:cubicBezTo>
                <a:lnTo>
                  <a:pt x="86506" y="1935"/>
                </a:lnTo>
                <a:close/>
                <a:moveTo>
                  <a:pt x="17897" y="81260"/>
                </a:moveTo>
                <a:lnTo>
                  <a:pt x="79028" y="109500"/>
                </a:lnTo>
                <a:cubicBezTo>
                  <a:pt x="89334" y="114263"/>
                  <a:pt x="101203" y="114263"/>
                  <a:pt x="111509" y="109500"/>
                </a:cubicBezTo>
                <a:lnTo>
                  <a:pt x="172641" y="81260"/>
                </a:lnTo>
                <a:lnTo>
                  <a:pt x="185328" y="87139"/>
                </a:lnTo>
                <a:cubicBezTo>
                  <a:pt x="188491" y="88590"/>
                  <a:pt x="190500" y="91753"/>
                  <a:pt x="190500" y="95250"/>
                </a:cubicBezTo>
                <a:cubicBezTo>
                  <a:pt x="190500" y="98747"/>
                  <a:pt x="188491" y="101910"/>
                  <a:pt x="185328" y="103361"/>
                </a:cubicBezTo>
                <a:lnTo>
                  <a:pt x="103994" y="140940"/>
                </a:lnTo>
                <a:cubicBezTo>
                  <a:pt x="98450" y="143508"/>
                  <a:pt x="92050" y="143508"/>
                  <a:pt x="86506" y="140940"/>
                </a:cubicBezTo>
                <a:lnTo>
                  <a:pt x="5172" y="103361"/>
                </a:lnTo>
                <a:cubicBezTo>
                  <a:pt x="2009" y="101873"/>
                  <a:pt x="0" y="98710"/>
                  <a:pt x="0" y="95250"/>
                </a:cubicBezTo>
                <a:cubicBezTo>
                  <a:pt x="0" y="91790"/>
                  <a:pt x="2009" y="88590"/>
                  <a:pt x="5172" y="87139"/>
                </a:cubicBezTo>
                <a:lnTo>
                  <a:pt x="17859" y="81260"/>
                </a:lnTo>
                <a:close/>
                <a:moveTo>
                  <a:pt x="5172" y="134764"/>
                </a:moveTo>
                <a:lnTo>
                  <a:pt x="17859" y="128885"/>
                </a:lnTo>
                <a:lnTo>
                  <a:pt x="78991" y="157125"/>
                </a:lnTo>
                <a:cubicBezTo>
                  <a:pt x="89297" y="161888"/>
                  <a:pt x="101166" y="161888"/>
                  <a:pt x="111472" y="157125"/>
                </a:cubicBezTo>
                <a:lnTo>
                  <a:pt x="172603" y="128885"/>
                </a:lnTo>
                <a:lnTo>
                  <a:pt x="185291" y="134764"/>
                </a:lnTo>
                <a:cubicBezTo>
                  <a:pt x="188454" y="136215"/>
                  <a:pt x="190463" y="139378"/>
                  <a:pt x="190463" y="142875"/>
                </a:cubicBezTo>
                <a:cubicBezTo>
                  <a:pt x="190463" y="146372"/>
                  <a:pt x="188454" y="149535"/>
                  <a:pt x="185291" y="150986"/>
                </a:cubicBezTo>
                <a:lnTo>
                  <a:pt x="103956" y="188565"/>
                </a:lnTo>
                <a:cubicBezTo>
                  <a:pt x="98413" y="191133"/>
                  <a:pt x="92013" y="191133"/>
                  <a:pt x="86469" y="188565"/>
                </a:cubicBezTo>
                <a:lnTo>
                  <a:pt x="5172" y="150986"/>
                </a:lnTo>
                <a:cubicBezTo>
                  <a:pt x="2009" y="149498"/>
                  <a:pt x="0" y="146335"/>
                  <a:pt x="0" y="142875"/>
                </a:cubicBezTo>
                <a:cubicBezTo>
                  <a:pt x="0" y="139415"/>
                  <a:pt x="2009" y="136215"/>
                  <a:pt x="5172" y="134764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11" name="Text 8"/>
          <p:cNvSpPr/>
          <p:nvPr/>
        </p:nvSpPr>
        <p:spPr>
          <a:xfrm>
            <a:off x="1181100" y="1314450"/>
            <a:ext cx="666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技术栈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612775" y="1831975"/>
            <a:ext cx="4025900" cy="930275"/>
          </a:xfrm>
          <a:custGeom>
            <a:avLst/>
            <a:gdLst/>
            <a:ahLst/>
            <a:cxnLst/>
            <a:rect l="l" t="t" r="r" b="b"/>
            <a:pathLst>
              <a:path w="4025900" h="930275">
                <a:moveTo>
                  <a:pt x="76199" y="0"/>
                </a:moveTo>
                <a:lnTo>
                  <a:pt x="3949701" y="0"/>
                </a:lnTo>
                <a:cubicBezTo>
                  <a:pt x="3991785" y="0"/>
                  <a:pt x="4025900" y="34115"/>
                  <a:pt x="4025900" y="76199"/>
                </a:cubicBezTo>
                <a:lnTo>
                  <a:pt x="4025900" y="854076"/>
                </a:lnTo>
                <a:cubicBezTo>
                  <a:pt x="4025900" y="896160"/>
                  <a:pt x="3991785" y="930275"/>
                  <a:pt x="3949701" y="930275"/>
                </a:cubicBezTo>
                <a:lnTo>
                  <a:pt x="76199" y="930275"/>
                </a:lnTo>
                <a:cubicBezTo>
                  <a:pt x="34115" y="930275"/>
                  <a:pt x="0" y="896160"/>
                  <a:pt x="0" y="854076"/>
                </a:cubicBezTo>
                <a:lnTo>
                  <a:pt x="0" y="76199"/>
                </a:lnTo>
                <a:cubicBezTo>
                  <a:pt x="0" y="34144"/>
                  <a:pt x="34144" y="0"/>
                  <a:pt x="76199" y="0"/>
                </a:cubicBezTo>
                <a:close/>
              </a:path>
            </a:pathLst>
          </a:custGeom>
          <a:solidFill>
            <a:srgbClr val="39A897">
              <a:alpha val="5098"/>
            </a:srgbClr>
          </a:solidFill>
          <a:ln w="8467">
            <a:solidFill>
              <a:srgbClr val="39A897">
                <a:alpha val="20000"/>
              </a:srgbClr>
            </a:solidFill>
            <a:prstDash val="solid"/>
          </a:ln>
        </p:spPr>
      </p:sp>
      <p:sp>
        <p:nvSpPr>
          <p:cNvPr id="13" name="Shape 10"/>
          <p:cNvSpPr/>
          <p:nvPr/>
        </p:nvSpPr>
        <p:spPr>
          <a:xfrm>
            <a:off x="730250" y="1949451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14" name="Shape 11"/>
          <p:cNvSpPr/>
          <p:nvPr/>
        </p:nvSpPr>
        <p:spPr>
          <a:xfrm>
            <a:off x="815975" y="2025651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30909" y="59680"/>
                </a:moveTo>
                <a:cubicBezTo>
                  <a:pt x="128617" y="50483"/>
                  <a:pt x="124271" y="43547"/>
                  <a:pt x="115014" y="43547"/>
                </a:cubicBezTo>
                <a:lnTo>
                  <a:pt x="103078" y="43547"/>
                </a:lnTo>
                <a:lnTo>
                  <a:pt x="103078" y="57656"/>
                </a:lnTo>
                <a:cubicBezTo>
                  <a:pt x="103078" y="68610"/>
                  <a:pt x="93791" y="77837"/>
                  <a:pt x="83195" y="77837"/>
                </a:cubicBezTo>
                <a:lnTo>
                  <a:pt x="51405" y="77837"/>
                </a:lnTo>
                <a:cubicBezTo>
                  <a:pt x="42714" y="77837"/>
                  <a:pt x="35510" y="85279"/>
                  <a:pt x="35510" y="94000"/>
                </a:cubicBezTo>
                <a:lnTo>
                  <a:pt x="35510" y="124301"/>
                </a:lnTo>
                <a:cubicBezTo>
                  <a:pt x="35510" y="132933"/>
                  <a:pt x="43011" y="137993"/>
                  <a:pt x="51405" y="140464"/>
                </a:cubicBezTo>
                <a:cubicBezTo>
                  <a:pt x="61466" y="143411"/>
                  <a:pt x="71140" y="143947"/>
                  <a:pt x="83195" y="140464"/>
                </a:cubicBezTo>
                <a:cubicBezTo>
                  <a:pt x="91202" y="138142"/>
                  <a:pt x="99090" y="133469"/>
                  <a:pt x="99090" y="124301"/>
                </a:cubicBezTo>
                <a:lnTo>
                  <a:pt x="99090" y="112187"/>
                </a:lnTo>
                <a:lnTo>
                  <a:pt x="67330" y="112187"/>
                </a:lnTo>
                <a:lnTo>
                  <a:pt x="67330" y="108139"/>
                </a:lnTo>
                <a:lnTo>
                  <a:pt x="115014" y="108139"/>
                </a:lnTo>
                <a:cubicBezTo>
                  <a:pt x="124271" y="108139"/>
                  <a:pt x="127695" y="101679"/>
                  <a:pt x="130909" y="92006"/>
                </a:cubicBezTo>
                <a:cubicBezTo>
                  <a:pt x="134243" y="82034"/>
                  <a:pt x="134094" y="72450"/>
                  <a:pt x="130909" y="59680"/>
                </a:cubicBezTo>
                <a:close/>
                <a:moveTo>
                  <a:pt x="85189" y="132368"/>
                </a:moveTo>
                <a:cubicBezTo>
                  <a:pt x="82924" y="132527"/>
                  <a:pt x="80759" y="131408"/>
                  <a:pt x="79578" y="129468"/>
                </a:cubicBezTo>
                <a:cubicBezTo>
                  <a:pt x="78397" y="127529"/>
                  <a:pt x="78397" y="125092"/>
                  <a:pt x="79578" y="123152"/>
                </a:cubicBezTo>
                <a:cubicBezTo>
                  <a:pt x="80759" y="121213"/>
                  <a:pt x="82924" y="120094"/>
                  <a:pt x="85189" y="120253"/>
                </a:cubicBezTo>
                <a:cubicBezTo>
                  <a:pt x="87455" y="120094"/>
                  <a:pt x="89619" y="121213"/>
                  <a:pt x="90800" y="123152"/>
                </a:cubicBezTo>
                <a:cubicBezTo>
                  <a:pt x="91982" y="125092"/>
                  <a:pt x="91982" y="127529"/>
                  <a:pt x="90800" y="129468"/>
                </a:cubicBezTo>
                <a:cubicBezTo>
                  <a:pt x="89619" y="131408"/>
                  <a:pt x="87455" y="132527"/>
                  <a:pt x="85189" y="132368"/>
                </a:cubicBezTo>
                <a:close/>
                <a:moveTo>
                  <a:pt x="49947" y="73849"/>
                </a:moveTo>
                <a:lnTo>
                  <a:pt x="81736" y="73849"/>
                </a:lnTo>
                <a:cubicBezTo>
                  <a:pt x="90577" y="73849"/>
                  <a:pt x="97631" y="66556"/>
                  <a:pt x="97631" y="57686"/>
                </a:cubicBezTo>
                <a:lnTo>
                  <a:pt x="97631" y="27355"/>
                </a:lnTo>
                <a:cubicBezTo>
                  <a:pt x="97631" y="18723"/>
                  <a:pt x="90368" y="12263"/>
                  <a:pt x="81736" y="10805"/>
                </a:cubicBezTo>
                <a:cubicBezTo>
                  <a:pt x="71080" y="9049"/>
                  <a:pt x="59501" y="9138"/>
                  <a:pt x="49947" y="10835"/>
                </a:cubicBezTo>
                <a:cubicBezTo>
                  <a:pt x="36493" y="13216"/>
                  <a:pt x="34052" y="18187"/>
                  <a:pt x="34052" y="27384"/>
                </a:cubicBezTo>
                <a:lnTo>
                  <a:pt x="34052" y="39499"/>
                </a:lnTo>
                <a:lnTo>
                  <a:pt x="65871" y="39499"/>
                </a:lnTo>
                <a:lnTo>
                  <a:pt x="65871" y="43547"/>
                </a:lnTo>
                <a:lnTo>
                  <a:pt x="22116" y="43547"/>
                </a:lnTo>
                <a:cubicBezTo>
                  <a:pt x="12859" y="43547"/>
                  <a:pt x="4763" y="49113"/>
                  <a:pt x="2232" y="59680"/>
                </a:cubicBezTo>
                <a:cubicBezTo>
                  <a:pt x="-685" y="71795"/>
                  <a:pt x="-804" y="79355"/>
                  <a:pt x="2232" y="92006"/>
                </a:cubicBezTo>
                <a:cubicBezTo>
                  <a:pt x="4495" y="101411"/>
                  <a:pt x="9882" y="108139"/>
                  <a:pt x="19139" y="108139"/>
                </a:cubicBezTo>
                <a:lnTo>
                  <a:pt x="30063" y="108139"/>
                </a:lnTo>
                <a:lnTo>
                  <a:pt x="30063" y="93613"/>
                </a:lnTo>
                <a:cubicBezTo>
                  <a:pt x="30063" y="83106"/>
                  <a:pt x="39142" y="73849"/>
                  <a:pt x="49947" y="73849"/>
                </a:cubicBezTo>
                <a:close/>
                <a:moveTo>
                  <a:pt x="47982" y="19258"/>
                </a:moveTo>
                <a:cubicBezTo>
                  <a:pt x="51334" y="19258"/>
                  <a:pt x="54054" y="21979"/>
                  <a:pt x="54054" y="25331"/>
                </a:cubicBezTo>
                <a:cubicBezTo>
                  <a:pt x="54054" y="28682"/>
                  <a:pt x="51334" y="31403"/>
                  <a:pt x="47982" y="31403"/>
                </a:cubicBezTo>
                <a:cubicBezTo>
                  <a:pt x="44631" y="31403"/>
                  <a:pt x="41910" y="28682"/>
                  <a:pt x="41910" y="25331"/>
                </a:cubicBezTo>
                <a:cubicBezTo>
                  <a:pt x="41910" y="21979"/>
                  <a:pt x="44631" y="19258"/>
                  <a:pt x="47982" y="19258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15" name="Text 12"/>
          <p:cNvSpPr/>
          <p:nvPr/>
        </p:nvSpPr>
        <p:spPr>
          <a:xfrm>
            <a:off x="1111250" y="1987551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核心语言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33425" y="2333626"/>
            <a:ext cx="968375" cy="311150"/>
          </a:xfrm>
          <a:custGeom>
            <a:avLst/>
            <a:gdLst/>
            <a:ahLst/>
            <a:cxnLst/>
            <a:rect l="l" t="t" r="r" b="b"/>
            <a:pathLst>
              <a:path w="968375" h="311150">
                <a:moveTo>
                  <a:pt x="76201" y="0"/>
                </a:moveTo>
                <a:lnTo>
                  <a:pt x="892174" y="0"/>
                </a:lnTo>
                <a:cubicBezTo>
                  <a:pt x="934259" y="0"/>
                  <a:pt x="968375" y="34116"/>
                  <a:pt x="968375" y="76201"/>
                </a:cubicBezTo>
                <a:lnTo>
                  <a:pt x="968375" y="234949"/>
                </a:lnTo>
                <a:cubicBezTo>
                  <a:pt x="968375" y="277034"/>
                  <a:pt x="934259" y="311150"/>
                  <a:pt x="892174" y="311150"/>
                </a:cubicBezTo>
                <a:lnTo>
                  <a:pt x="76201" y="311150"/>
                </a:lnTo>
                <a:cubicBezTo>
                  <a:pt x="34144" y="311150"/>
                  <a:pt x="0" y="277006"/>
                  <a:pt x="0" y="23494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3A4F4C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30250" y="2330451"/>
            <a:ext cx="1038225" cy="304800"/>
          </a:xfrm>
          <a:prstGeom prst="rect">
            <a:avLst/>
          </a:prstGeom>
          <a:noFill/>
          <a:ln/>
        </p:spPr>
        <p:txBody>
          <a:bodyPr wrap="square" lIns="114300" tIns="38100" rIns="114300" bIns="3810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Python 3.x</a:t>
            </a: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>
            <a:off x="612775" y="2886076"/>
            <a:ext cx="4025900" cy="892175"/>
          </a:xfrm>
          <a:custGeom>
            <a:avLst/>
            <a:gdLst/>
            <a:ahLst/>
            <a:cxnLst/>
            <a:rect l="l" t="t" r="r" b="b"/>
            <a:pathLst>
              <a:path w="4025900" h="892175">
                <a:moveTo>
                  <a:pt x="76201" y="0"/>
                </a:moveTo>
                <a:lnTo>
                  <a:pt x="3949699" y="0"/>
                </a:lnTo>
                <a:cubicBezTo>
                  <a:pt x="3991784" y="0"/>
                  <a:pt x="4025900" y="34116"/>
                  <a:pt x="4025900" y="76201"/>
                </a:cubicBezTo>
                <a:lnTo>
                  <a:pt x="4025900" y="815974"/>
                </a:lnTo>
                <a:cubicBezTo>
                  <a:pt x="4025900" y="858059"/>
                  <a:pt x="3991784" y="892175"/>
                  <a:pt x="3949699" y="892175"/>
                </a:cubicBezTo>
                <a:lnTo>
                  <a:pt x="76201" y="892175"/>
                </a:lnTo>
                <a:cubicBezTo>
                  <a:pt x="34144" y="892175"/>
                  <a:pt x="0" y="858031"/>
                  <a:pt x="0" y="815974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8FB3AC">
              <a:alpha val="5098"/>
            </a:srgbClr>
          </a:solidFill>
          <a:ln w="8467">
            <a:solidFill>
              <a:srgbClr val="8FB3AC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9" name="Shape 16"/>
          <p:cNvSpPr/>
          <p:nvPr/>
        </p:nvSpPr>
        <p:spPr>
          <a:xfrm>
            <a:off x="730250" y="300355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20" name="Shape 17"/>
          <p:cNvSpPr/>
          <p:nvPr/>
        </p:nvSpPr>
        <p:spPr>
          <a:xfrm>
            <a:off x="806450" y="3079752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66764" y="-744"/>
                </a:moveTo>
                <a:cubicBezTo>
                  <a:pt x="72658" y="-4137"/>
                  <a:pt x="79921" y="-4137"/>
                  <a:pt x="85814" y="-744"/>
                </a:cubicBezTo>
                <a:lnTo>
                  <a:pt x="138172" y="29468"/>
                </a:lnTo>
                <a:cubicBezTo>
                  <a:pt x="144066" y="32861"/>
                  <a:pt x="147697" y="39172"/>
                  <a:pt x="147697" y="45958"/>
                </a:cubicBezTo>
                <a:lnTo>
                  <a:pt x="147697" y="106382"/>
                </a:lnTo>
                <a:cubicBezTo>
                  <a:pt x="147697" y="113199"/>
                  <a:pt x="144066" y="119479"/>
                  <a:pt x="138172" y="122872"/>
                </a:cubicBezTo>
                <a:lnTo>
                  <a:pt x="85814" y="153144"/>
                </a:lnTo>
                <a:cubicBezTo>
                  <a:pt x="79921" y="156537"/>
                  <a:pt x="72658" y="156537"/>
                  <a:pt x="66764" y="153144"/>
                </a:cubicBezTo>
                <a:lnTo>
                  <a:pt x="14436" y="122932"/>
                </a:lnTo>
                <a:cubicBezTo>
                  <a:pt x="8543" y="119539"/>
                  <a:pt x="4911" y="113228"/>
                  <a:pt x="4911" y="106442"/>
                </a:cubicBezTo>
                <a:lnTo>
                  <a:pt x="4911" y="46018"/>
                </a:lnTo>
                <a:cubicBezTo>
                  <a:pt x="4911" y="39201"/>
                  <a:pt x="8543" y="32921"/>
                  <a:pt x="14436" y="29528"/>
                </a:cubicBezTo>
                <a:lnTo>
                  <a:pt x="66764" y="-744"/>
                </a:lnTo>
                <a:close/>
                <a:moveTo>
                  <a:pt x="128617" y="106412"/>
                </a:moveTo>
                <a:lnTo>
                  <a:pt x="128617" y="56971"/>
                </a:lnTo>
                <a:lnTo>
                  <a:pt x="85814" y="81677"/>
                </a:lnTo>
                <a:lnTo>
                  <a:pt x="85814" y="131118"/>
                </a:lnTo>
                <a:lnTo>
                  <a:pt x="128617" y="106412"/>
                </a:ln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21" name="Text 18"/>
          <p:cNvSpPr/>
          <p:nvPr/>
        </p:nvSpPr>
        <p:spPr>
          <a:xfrm>
            <a:off x="1111250" y="3041652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第三方库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>
            <a:off x="733425" y="3387727"/>
            <a:ext cx="682625" cy="273050"/>
          </a:xfrm>
          <a:custGeom>
            <a:avLst/>
            <a:gdLst/>
            <a:ahLst/>
            <a:cxnLst/>
            <a:rect l="l" t="t" r="r" b="b"/>
            <a:pathLst>
              <a:path w="682625" h="273050">
                <a:moveTo>
                  <a:pt x="38099" y="0"/>
                </a:moveTo>
                <a:lnTo>
                  <a:pt x="644526" y="0"/>
                </a:lnTo>
                <a:cubicBezTo>
                  <a:pt x="665554" y="0"/>
                  <a:pt x="682625" y="17071"/>
                  <a:pt x="682625" y="38099"/>
                </a:cubicBezTo>
                <a:lnTo>
                  <a:pt x="682625" y="234951"/>
                </a:lnTo>
                <a:cubicBezTo>
                  <a:pt x="682625" y="255993"/>
                  <a:pt x="665568" y="273050"/>
                  <a:pt x="644526" y="273050"/>
                </a:cubicBezTo>
                <a:lnTo>
                  <a:pt x="38099" y="273050"/>
                </a:lnTo>
                <a:cubicBezTo>
                  <a:pt x="17071" y="273050"/>
                  <a:pt x="0" y="255979"/>
                  <a:pt x="0" y="234951"/>
                </a:cubicBezTo>
                <a:lnTo>
                  <a:pt x="0" y="38099"/>
                </a:lnTo>
                <a:cubicBezTo>
                  <a:pt x="0" y="17071"/>
                  <a:pt x="17071" y="0"/>
                  <a:pt x="38099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2C3531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730250" y="3384552"/>
            <a:ext cx="74295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C35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requests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1501775" y="3387727"/>
            <a:ext cx="577850" cy="273050"/>
          </a:xfrm>
          <a:custGeom>
            <a:avLst/>
            <a:gdLst/>
            <a:ahLst/>
            <a:cxnLst/>
            <a:rect l="l" t="t" r="r" b="b"/>
            <a:pathLst>
              <a:path w="577850" h="273050">
                <a:moveTo>
                  <a:pt x="38099" y="0"/>
                </a:moveTo>
                <a:lnTo>
                  <a:pt x="539751" y="0"/>
                </a:lnTo>
                <a:cubicBezTo>
                  <a:pt x="560779" y="0"/>
                  <a:pt x="577850" y="17071"/>
                  <a:pt x="577850" y="38099"/>
                </a:cubicBezTo>
                <a:lnTo>
                  <a:pt x="577850" y="234951"/>
                </a:lnTo>
                <a:cubicBezTo>
                  <a:pt x="577850" y="255993"/>
                  <a:pt x="560793" y="273050"/>
                  <a:pt x="539751" y="273050"/>
                </a:cubicBezTo>
                <a:lnTo>
                  <a:pt x="38099" y="273050"/>
                </a:lnTo>
                <a:cubicBezTo>
                  <a:pt x="17071" y="273050"/>
                  <a:pt x="0" y="255979"/>
                  <a:pt x="0" y="234951"/>
                </a:cubicBezTo>
                <a:lnTo>
                  <a:pt x="0" y="38099"/>
                </a:lnTo>
                <a:cubicBezTo>
                  <a:pt x="0" y="17071"/>
                  <a:pt x="17071" y="0"/>
                  <a:pt x="38099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2C3531"/>
            </a:solidFill>
            <a:prstDash val="solid"/>
          </a:ln>
        </p:spPr>
      </p:sp>
      <p:sp>
        <p:nvSpPr>
          <p:cNvPr id="25" name="Text 22"/>
          <p:cNvSpPr/>
          <p:nvPr/>
        </p:nvSpPr>
        <p:spPr>
          <a:xfrm>
            <a:off x="1498600" y="3384552"/>
            <a:ext cx="638175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C35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numpy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2161679" y="3387727"/>
            <a:ext cx="406400" cy="273050"/>
          </a:xfrm>
          <a:custGeom>
            <a:avLst/>
            <a:gdLst/>
            <a:ahLst/>
            <a:cxnLst/>
            <a:rect l="l" t="t" r="r" b="b"/>
            <a:pathLst>
              <a:path w="406400" h="273050">
                <a:moveTo>
                  <a:pt x="38099" y="0"/>
                </a:moveTo>
                <a:lnTo>
                  <a:pt x="368301" y="0"/>
                </a:lnTo>
                <a:cubicBezTo>
                  <a:pt x="389329" y="0"/>
                  <a:pt x="406400" y="17071"/>
                  <a:pt x="406400" y="38099"/>
                </a:cubicBezTo>
                <a:lnTo>
                  <a:pt x="406400" y="234951"/>
                </a:lnTo>
                <a:cubicBezTo>
                  <a:pt x="406400" y="255993"/>
                  <a:pt x="389343" y="273050"/>
                  <a:pt x="368301" y="273050"/>
                </a:cubicBezTo>
                <a:lnTo>
                  <a:pt x="38099" y="273050"/>
                </a:lnTo>
                <a:cubicBezTo>
                  <a:pt x="17071" y="273050"/>
                  <a:pt x="0" y="255979"/>
                  <a:pt x="0" y="234951"/>
                </a:cubicBezTo>
                <a:lnTo>
                  <a:pt x="0" y="38099"/>
                </a:lnTo>
                <a:cubicBezTo>
                  <a:pt x="0" y="17071"/>
                  <a:pt x="17071" y="0"/>
                  <a:pt x="38099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2C3531"/>
            </a:solidFill>
            <a:prstDash val="solid"/>
          </a:ln>
        </p:spPr>
      </p:sp>
      <p:sp>
        <p:nvSpPr>
          <p:cNvPr id="27" name="Text 24"/>
          <p:cNvSpPr/>
          <p:nvPr/>
        </p:nvSpPr>
        <p:spPr>
          <a:xfrm>
            <a:off x="2158504" y="3384552"/>
            <a:ext cx="466725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C35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json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2651621" y="3387727"/>
            <a:ext cx="654050" cy="273050"/>
          </a:xfrm>
          <a:custGeom>
            <a:avLst/>
            <a:gdLst/>
            <a:ahLst/>
            <a:cxnLst/>
            <a:rect l="l" t="t" r="r" b="b"/>
            <a:pathLst>
              <a:path w="654050" h="273050">
                <a:moveTo>
                  <a:pt x="38099" y="0"/>
                </a:moveTo>
                <a:lnTo>
                  <a:pt x="615951" y="0"/>
                </a:lnTo>
                <a:cubicBezTo>
                  <a:pt x="636979" y="0"/>
                  <a:pt x="654050" y="17071"/>
                  <a:pt x="654050" y="38099"/>
                </a:cubicBezTo>
                <a:lnTo>
                  <a:pt x="654050" y="234951"/>
                </a:lnTo>
                <a:cubicBezTo>
                  <a:pt x="654050" y="255993"/>
                  <a:pt x="636993" y="273050"/>
                  <a:pt x="615951" y="273050"/>
                </a:cubicBezTo>
                <a:lnTo>
                  <a:pt x="38099" y="273050"/>
                </a:lnTo>
                <a:cubicBezTo>
                  <a:pt x="17071" y="273050"/>
                  <a:pt x="0" y="255979"/>
                  <a:pt x="0" y="234951"/>
                </a:cubicBezTo>
                <a:lnTo>
                  <a:pt x="0" y="38099"/>
                </a:lnTo>
                <a:cubicBezTo>
                  <a:pt x="0" y="17071"/>
                  <a:pt x="17071" y="0"/>
                  <a:pt x="38099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2C3531"/>
            </a:solidFill>
            <a:prstDash val="solid"/>
          </a:ln>
        </p:spPr>
      </p:sp>
      <p:sp>
        <p:nvSpPr>
          <p:cNvPr id="29" name="Text 26"/>
          <p:cNvSpPr/>
          <p:nvPr/>
        </p:nvSpPr>
        <p:spPr>
          <a:xfrm>
            <a:off x="2648446" y="3384552"/>
            <a:ext cx="714375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C35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Counter</a:t>
            </a: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>
            <a:off x="3387031" y="3387727"/>
            <a:ext cx="587375" cy="273050"/>
          </a:xfrm>
          <a:custGeom>
            <a:avLst/>
            <a:gdLst/>
            <a:ahLst/>
            <a:cxnLst/>
            <a:rect l="l" t="t" r="r" b="b"/>
            <a:pathLst>
              <a:path w="587375" h="273050">
                <a:moveTo>
                  <a:pt x="38099" y="0"/>
                </a:moveTo>
                <a:lnTo>
                  <a:pt x="549276" y="0"/>
                </a:lnTo>
                <a:cubicBezTo>
                  <a:pt x="570304" y="0"/>
                  <a:pt x="587375" y="17071"/>
                  <a:pt x="587375" y="38099"/>
                </a:cubicBezTo>
                <a:lnTo>
                  <a:pt x="587375" y="234951"/>
                </a:lnTo>
                <a:cubicBezTo>
                  <a:pt x="587375" y="255993"/>
                  <a:pt x="570318" y="273050"/>
                  <a:pt x="549276" y="273050"/>
                </a:cubicBezTo>
                <a:lnTo>
                  <a:pt x="38099" y="273050"/>
                </a:lnTo>
                <a:cubicBezTo>
                  <a:pt x="17071" y="273050"/>
                  <a:pt x="0" y="255979"/>
                  <a:pt x="0" y="234951"/>
                </a:cubicBezTo>
                <a:lnTo>
                  <a:pt x="0" y="38099"/>
                </a:lnTo>
                <a:cubicBezTo>
                  <a:pt x="0" y="17071"/>
                  <a:pt x="17071" y="0"/>
                  <a:pt x="38099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2C3531"/>
            </a:solidFill>
            <a:prstDash val="solid"/>
          </a:ln>
        </p:spPr>
      </p:sp>
      <p:sp>
        <p:nvSpPr>
          <p:cNvPr id="31" name="Text 28"/>
          <p:cNvSpPr/>
          <p:nvPr/>
        </p:nvSpPr>
        <p:spPr>
          <a:xfrm>
            <a:off x="3383856" y="3384552"/>
            <a:ext cx="64770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C35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hashlib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4060726" y="3387727"/>
            <a:ext cx="282575" cy="273050"/>
          </a:xfrm>
          <a:custGeom>
            <a:avLst/>
            <a:gdLst/>
            <a:ahLst/>
            <a:cxnLst/>
            <a:rect l="l" t="t" r="r" b="b"/>
            <a:pathLst>
              <a:path w="282575" h="273050">
                <a:moveTo>
                  <a:pt x="38099" y="0"/>
                </a:moveTo>
                <a:lnTo>
                  <a:pt x="244476" y="0"/>
                </a:lnTo>
                <a:cubicBezTo>
                  <a:pt x="265504" y="0"/>
                  <a:pt x="282575" y="17071"/>
                  <a:pt x="282575" y="38099"/>
                </a:cubicBezTo>
                <a:lnTo>
                  <a:pt x="282575" y="234951"/>
                </a:lnTo>
                <a:cubicBezTo>
                  <a:pt x="282575" y="255993"/>
                  <a:pt x="265518" y="273050"/>
                  <a:pt x="244476" y="273050"/>
                </a:cubicBezTo>
                <a:lnTo>
                  <a:pt x="38099" y="273050"/>
                </a:lnTo>
                <a:cubicBezTo>
                  <a:pt x="17071" y="273050"/>
                  <a:pt x="0" y="255979"/>
                  <a:pt x="0" y="234951"/>
                </a:cubicBezTo>
                <a:lnTo>
                  <a:pt x="0" y="38099"/>
                </a:lnTo>
                <a:cubicBezTo>
                  <a:pt x="0" y="17071"/>
                  <a:pt x="17071" y="0"/>
                  <a:pt x="38099" y="0"/>
                </a:cubicBezTo>
                <a:close/>
              </a:path>
            </a:pathLst>
          </a:custGeom>
          <a:solidFill>
            <a:srgbClr val="FFFFFF"/>
          </a:solidFill>
          <a:ln w="8467">
            <a:solidFill>
              <a:srgbClr val="2C3531"/>
            </a:solidFill>
            <a:prstDash val="solid"/>
          </a:ln>
        </p:spPr>
      </p:sp>
      <p:sp>
        <p:nvSpPr>
          <p:cNvPr id="33" name="Text 30"/>
          <p:cNvSpPr/>
          <p:nvPr/>
        </p:nvSpPr>
        <p:spPr>
          <a:xfrm>
            <a:off x="4057551" y="3384552"/>
            <a:ext cx="342900" cy="266700"/>
          </a:xfrm>
          <a:prstGeom prst="rect">
            <a:avLst/>
          </a:prstGeom>
          <a:noFill/>
          <a:ln/>
        </p:spPr>
        <p:txBody>
          <a:bodyPr wrap="square" lIns="76200" tIns="38100" rIns="76200" bIns="3810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2C35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</a:t>
            </a:r>
            <a:endParaRPr lang="en-US" sz="1600" dirty="0"/>
          </a:p>
        </p:txBody>
      </p:sp>
      <p:sp>
        <p:nvSpPr>
          <p:cNvPr id="34" name="Shape 31"/>
          <p:cNvSpPr/>
          <p:nvPr/>
        </p:nvSpPr>
        <p:spPr>
          <a:xfrm>
            <a:off x="612775" y="3902077"/>
            <a:ext cx="4025900" cy="1377950"/>
          </a:xfrm>
          <a:custGeom>
            <a:avLst/>
            <a:gdLst/>
            <a:ahLst/>
            <a:cxnLst/>
            <a:rect l="l" t="t" r="r" b="b"/>
            <a:pathLst>
              <a:path w="4025900" h="1377950">
                <a:moveTo>
                  <a:pt x="76201" y="0"/>
                </a:moveTo>
                <a:lnTo>
                  <a:pt x="3949699" y="0"/>
                </a:lnTo>
                <a:cubicBezTo>
                  <a:pt x="3991784" y="0"/>
                  <a:pt x="4025900" y="34116"/>
                  <a:pt x="4025900" y="76201"/>
                </a:cubicBezTo>
                <a:lnTo>
                  <a:pt x="4025900" y="1301749"/>
                </a:lnTo>
                <a:cubicBezTo>
                  <a:pt x="4025900" y="1343834"/>
                  <a:pt x="3991784" y="1377950"/>
                  <a:pt x="3949699" y="1377950"/>
                </a:cubicBezTo>
                <a:lnTo>
                  <a:pt x="76201" y="1377950"/>
                </a:lnTo>
                <a:cubicBezTo>
                  <a:pt x="34116" y="1377950"/>
                  <a:pt x="0" y="1343834"/>
                  <a:pt x="0" y="1301749"/>
                </a:cubicBezTo>
                <a:lnTo>
                  <a:pt x="0" y="76201"/>
                </a:lnTo>
                <a:cubicBezTo>
                  <a:pt x="0" y="34144"/>
                  <a:pt x="34144" y="0"/>
                  <a:pt x="76201" y="0"/>
                </a:cubicBezTo>
                <a:close/>
              </a:path>
            </a:pathLst>
          </a:custGeom>
          <a:solidFill>
            <a:srgbClr val="39A897">
              <a:alpha val="5098"/>
            </a:srgbClr>
          </a:solidFill>
          <a:ln w="8467">
            <a:solidFill>
              <a:srgbClr val="39A897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35" name="Shape 32"/>
          <p:cNvSpPr/>
          <p:nvPr/>
        </p:nvSpPr>
        <p:spPr>
          <a:xfrm>
            <a:off x="730250" y="4019550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36" name="Shape 33"/>
          <p:cNvSpPr/>
          <p:nvPr/>
        </p:nvSpPr>
        <p:spPr>
          <a:xfrm>
            <a:off x="815975" y="4095750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33350" y="61258"/>
                </a:moveTo>
                <a:cubicBezTo>
                  <a:pt x="128945" y="64175"/>
                  <a:pt x="123885" y="66526"/>
                  <a:pt x="118616" y="68401"/>
                </a:cubicBezTo>
                <a:cubicBezTo>
                  <a:pt x="104626" y="73402"/>
                  <a:pt x="86261" y="76200"/>
                  <a:pt x="66675" y="76200"/>
                </a:cubicBezTo>
                <a:cubicBezTo>
                  <a:pt x="47089" y="76200"/>
                  <a:pt x="28694" y="73372"/>
                  <a:pt x="14734" y="68401"/>
                </a:cubicBezTo>
                <a:cubicBezTo>
                  <a:pt x="9495" y="66526"/>
                  <a:pt x="4405" y="64175"/>
                  <a:pt x="0" y="61258"/>
                </a:cubicBezTo>
                <a:lnTo>
                  <a:pt x="0" y="85725"/>
                </a:lnTo>
                <a:cubicBezTo>
                  <a:pt x="0" y="98881"/>
                  <a:pt x="29855" y="109537"/>
                  <a:pt x="66675" y="109537"/>
                </a:cubicBezTo>
                <a:cubicBezTo>
                  <a:pt x="103495" y="109537"/>
                  <a:pt x="133350" y="98881"/>
                  <a:pt x="133350" y="85725"/>
                </a:cubicBezTo>
                <a:lnTo>
                  <a:pt x="133350" y="61258"/>
                </a:lnTo>
                <a:close/>
                <a:moveTo>
                  <a:pt x="133350" y="38100"/>
                </a:moveTo>
                <a:lnTo>
                  <a:pt x="133350" y="23813"/>
                </a:lnTo>
                <a:cubicBezTo>
                  <a:pt x="133350" y="10656"/>
                  <a:pt x="103495" y="0"/>
                  <a:pt x="66675" y="0"/>
                </a:cubicBezTo>
                <a:cubicBezTo>
                  <a:pt x="29855" y="0"/>
                  <a:pt x="0" y="10656"/>
                  <a:pt x="0" y="23813"/>
                </a:cubicBezTo>
                <a:lnTo>
                  <a:pt x="0" y="38100"/>
                </a:lnTo>
                <a:cubicBezTo>
                  <a:pt x="0" y="51256"/>
                  <a:pt x="29855" y="61912"/>
                  <a:pt x="66675" y="61912"/>
                </a:cubicBezTo>
                <a:cubicBezTo>
                  <a:pt x="103495" y="61912"/>
                  <a:pt x="133350" y="51256"/>
                  <a:pt x="133350" y="38100"/>
                </a:cubicBezTo>
                <a:close/>
                <a:moveTo>
                  <a:pt x="118616" y="116026"/>
                </a:moveTo>
                <a:cubicBezTo>
                  <a:pt x="104656" y="120997"/>
                  <a:pt x="86291" y="123825"/>
                  <a:pt x="66675" y="123825"/>
                </a:cubicBezTo>
                <a:cubicBezTo>
                  <a:pt x="47059" y="123825"/>
                  <a:pt x="28694" y="120997"/>
                  <a:pt x="14734" y="116026"/>
                </a:cubicBezTo>
                <a:cubicBezTo>
                  <a:pt x="9495" y="114151"/>
                  <a:pt x="4405" y="111800"/>
                  <a:pt x="0" y="108883"/>
                </a:cubicBezTo>
                <a:lnTo>
                  <a:pt x="0" y="128588"/>
                </a:lnTo>
                <a:cubicBezTo>
                  <a:pt x="0" y="141744"/>
                  <a:pt x="29855" y="152400"/>
                  <a:pt x="66675" y="152400"/>
                </a:cubicBezTo>
                <a:cubicBezTo>
                  <a:pt x="103495" y="152400"/>
                  <a:pt x="133350" y="141744"/>
                  <a:pt x="133350" y="128588"/>
                </a:cubicBezTo>
                <a:lnTo>
                  <a:pt x="133350" y="108883"/>
                </a:lnTo>
                <a:cubicBezTo>
                  <a:pt x="128945" y="111800"/>
                  <a:pt x="123885" y="114151"/>
                  <a:pt x="118616" y="116026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37" name="Text 34"/>
          <p:cNvSpPr/>
          <p:nvPr/>
        </p:nvSpPr>
        <p:spPr>
          <a:xfrm>
            <a:off x="1111250" y="4057650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数据来源</a:t>
            </a:r>
            <a:endParaRPr lang="en-US" sz="1600" dirty="0"/>
          </a:p>
        </p:txBody>
      </p:sp>
      <p:sp>
        <p:nvSpPr>
          <p:cNvPr id="38" name="Shape 35"/>
          <p:cNvSpPr/>
          <p:nvPr/>
        </p:nvSpPr>
        <p:spPr>
          <a:xfrm>
            <a:off x="749300" y="44386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51762" y="118289"/>
                </a:moveTo>
                <a:cubicBezTo>
                  <a:pt x="51762" y="118884"/>
                  <a:pt x="51078" y="119360"/>
                  <a:pt x="50215" y="119360"/>
                </a:cubicBezTo>
                <a:cubicBezTo>
                  <a:pt x="49232" y="119449"/>
                  <a:pt x="48548" y="118973"/>
                  <a:pt x="48548" y="118289"/>
                </a:cubicBezTo>
                <a:cubicBezTo>
                  <a:pt x="48548" y="117693"/>
                  <a:pt x="49232" y="117217"/>
                  <a:pt x="50096" y="117217"/>
                </a:cubicBezTo>
                <a:cubicBezTo>
                  <a:pt x="50989" y="117128"/>
                  <a:pt x="51762" y="117604"/>
                  <a:pt x="51762" y="118289"/>
                </a:cubicBezTo>
                <a:close/>
                <a:moveTo>
                  <a:pt x="42505" y="116949"/>
                </a:moveTo>
                <a:cubicBezTo>
                  <a:pt x="42297" y="117544"/>
                  <a:pt x="42892" y="118229"/>
                  <a:pt x="43785" y="118408"/>
                </a:cubicBezTo>
                <a:cubicBezTo>
                  <a:pt x="44559" y="118705"/>
                  <a:pt x="45452" y="118408"/>
                  <a:pt x="45631" y="117812"/>
                </a:cubicBezTo>
                <a:cubicBezTo>
                  <a:pt x="45809" y="117217"/>
                  <a:pt x="45244" y="116532"/>
                  <a:pt x="44351" y="116265"/>
                </a:cubicBezTo>
                <a:cubicBezTo>
                  <a:pt x="43577" y="116056"/>
                  <a:pt x="42714" y="116354"/>
                  <a:pt x="42505" y="116949"/>
                </a:cubicBezTo>
                <a:close/>
                <a:moveTo>
                  <a:pt x="55662" y="116443"/>
                </a:moveTo>
                <a:cubicBezTo>
                  <a:pt x="54799" y="116651"/>
                  <a:pt x="54203" y="117217"/>
                  <a:pt x="54293" y="117902"/>
                </a:cubicBezTo>
                <a:cubicBezTo>
                  <a:pt x="54382" y="118497"/>
                  <a:pt x="55156" y="118884"/>
                  <a:pt x="56049" y="118676"/>
                </a:cubicBezTo>
                <a:cubicBezTo>
                  <a:pt x="56912" y="118467"/>
                  <a:pt x="57507" y="117902"/>
                  <a:pt x="57418" y="117306"/>
                </a:cubicBezTo>
                <a:cubicBezTo>
                  <a:pt x="57329" y="116741"/>
                  <a:pt x="56525" y="116354"/>
                  <a:pt x="55662" y="116443"/>
                </a:cubicBezTo>
                <a:close/>
                <a:moveTo>
                  <a:pt x="75248" y="2381"/>
                </a:moveTo>
                <a:cubicBezTo>
                  <a:pt x="33963" y="2381"/>
                  <a:pt x="2381" y="33724"/>
                  <a:pt x="2381" y="75009"/>
                </a:cubicBezTo>
                <a:cubicBezTo>
                  <a:pt x="2381" y="108019"/>
                  <a:pt x="23158" y="136267"/>
                  <a:pt x="52834" y="146209"/>
                </a:cubicBezTo>
                <a:cubicBezTo>
                  <a:pt x="56644" y="146893"/>
                  <a:pt x="57983" y="144542"/>
                  <a:pt x="57983" y="142607"/>
                </a:cubicBezTo>
                <a:cubicBezTo>
                  <a:pt x="57983" y="140762"/>
                  <a:pt x="57894" y="130582"/>
                  <a:pt x="57894" y="124331"/>
                </a:cubicBezTo>
                <a:cubicBezTo>
                  <a:pt x="57894" y="124331"/>
                  <a:pt x="37058" y="128796"/>
                  <a:pt x="32683" y="115461"/>
                </a:cubicBezTo>
                <a:cubicBezTo>
                  <a:pt x="32683" y="115461"/>
                  <a:pt x="29289" y="106799"/>
                  <a:pt x="24408" y="104567"/>
                </a:cubicBezTo>
                <a:cubicBezTo>
                  <a:pt x="24408" y="104567"/>
                  <a:pt x="17591" y="99893"/>
                  <a:pt x="24884" y="99983"/>
                </a:cubicBezTo>
                <a:cubicBezTo>
                  <a:pt x="24884" y="99983"/>
                  <a:pt x="32296" y="100578"/>
                  <a:pt x="36374" y="107662"/>
                </a:cubicBezTo>
                <a:cubicBezTo>
                  <a:pt x="42892" y="119152"/>
                  <a:pt x="53816" y="115848"/>
                  <a:pt x="58073" y="113883"/>
                </a:cubicBezTo>
                <a:cubicBezTo>
                  <a:pt x="58757" y="109121"/>
                  <a:pt x="60692" y="105817"/>
                  <a:pt x="62835" y="103852"/>
                </a:cubicBezTo>
                <a:cubicBezTo>
                  <a:pt x="46196" y="102007"/>
                  <a:pt x="29408" y="99596"/>
                  <a:pt x="29408" y="70961"/>
                </a:cubicBezTo>
                <a:cubicBezTo>
                  <a:pt x="29408" y="62776"/>
                  <a:pt x="31671" y="58668"/>
                  <a:pt x="36433" y="53429"/>
                </a:cubicBezTo>
                <a:cubicBezTo>
                  <a:pt x="35659" y="51495"/>
                  <a:pt x="33129" y="43517"/>
                  <a:pt x="37207" y="33218"/>
                </a:cubicBezTo>
                <a:cubicBezTo>
                  <a:pt x="43428" y="31284"/>
                  <a:pt x="57745" y="41255"/>
                  <a:pt x="57745" y="41255"/>
                </a:cubicBezTo>
                <a:cubicBezTo>
                  <a:pt x="63698" y="39588"/>
                  <a:pt x="70098" y="38725"/>
                  <a:pt x="76438" y="38725"/>
                </a:cubicBezTo>
                <a:cubicBezTo>
                  <a:pt x="82778" y="38725"/>
                  <a:pt x="89178" y="39588"/>
                  <a:pt x="95131" y="41255"/>
                </a:cubicBezTo>
                <a:cubicBezTo>
                  <a:pt x="95131" y="41255"/>
                  <a:pt x="109448" y="31254"/>
                  <a:pt x="115669" y="33218"/>
                </a:cubicBezTo>
                <a:cubicBezTo>
                  <a:pt x="119747" y="43547"/>
                  <a:pt x="117217" y="51495"/>
                  <a:pt x="116443" y="53429"/>
                </a:cubicBezTo>
                <a:cubicBezTo>
                  <a:pt x="121206" y="58698"/>
                  <a:pt x="124123" y="62805"/>
                  <a:pt x="124123" y="70961"/>
                </a:cubicBezTo>
                <a:cubicBezTo>
                  <a:pt x="124123" y="99685"/>
                  <a:pt x="106591" y="101977"/>
                  <a:pt x="89952" y="103852"/>
                </a:cubicBezTo>
                <a:cubicBezTo>
                  <a:pt x="92690" y="106204"/>
                  <a:pt x="95012" y="110669"/>
                  <a:pt x="95012" y="117664"/>
                </a:cubicBezTo>
                <a:cubicBezTo>
                  <a:pt x="95012" y="127695"/>
                  <a:pt x="94923" y="140107"/>
                  <a:pt x="94923" y="142548"/>
                </a:cubicBezTo>
                <a:cubicBezTo>
                  <a:pt x="94923" y="144482"/>
                  <a:pt x="96292" y="146834"/>
                  <a:pt x="100072" y="146149"/>
                </a:cubicBezTo>
                <a:cubicBezTo>
                  <a:pt x="129838" y="136267"/>
                  <a:pt x="150019" y="108019"/>
                  <a:pt x="150019" y="75009"/>
                </a:cubicBezTo>
                <a:cubicBezTo>
                  <a:pt x="150019" y="33724"/>
                  <a:pt x="116532" y="2381"/>
                  <a:pt x="75248" y="2381"/>
                </a:cubicBezTo>
                <a:close/>
                <a:moveTo>
                  <a:pt x="31313" y="105043"/>
                </a:moveTo>
                <a:cubicBezTo>
                  <a:pt x="30926" y="105341"/>
                  <a:pt x="31016" y="106025"/>
                  <a:pt x="31522" y="106591"/>
                </a:cubicBezTo>
                <a:cubicBezTo>
                  <a:pt x="31998" y="107067"/>
                  <a:pt x="32683" y="107275"/>
                  <a:pt x="33070" y="106888"/>
                </a:cubicBezTo>
                <a:cubicBezTo>
                  <a:pt x="33457" y="106591"/>
                  <a:pt x="33367" y="105906"/>
                  <a:pt x="32861" y="105341"/>
                </a:cubicBezTo>
                <a:cubicBezTo>
                  <a:pt x="32385" y="104864"/>
                  <a:pt x="31700" y="104656"/>
                  <a:pt x="31313" y="105043"/>
                </a:cubicBezTo>
                <a:close/>
                <a:moveTo>
                  <a:pt x="28099" y="102632"/>
                </a:moveTo>
                <a:cubicBezTo>
                  <a:pt x="27890" y="103019"/>
                  <a:pt x="28188" y="103495"/>
                  <a:pt x="28783" y="103793"/>
                </a:cubicBezTo>
                <a:cubicBezTo>
                  <a:pt x="29260" y="104090"/>
                  <a:pt x="29855" y="104001"/>
                  <a:pt x="30063" y="103584"/>
                </a:cubicBezTo>
                <a:cubicBezTo>
                  <a:pt x="30272" y="103197"/>
                  <a:pt x="29974" y="102721"/>
                  <a:pt x="29379" y="102424"/>
                </a:cubicBezTo>
                <a:cubicBezTo>
                  <a:pt x="28783" y="102245"/>
                  <a:pt x="28307" y="102334"/>
                  <a:pt x="28099" y="102632"/>
                </a:cubicBezTo>
                <a:close/>
                <a:moveTo>
                  <a:pt x="37743" y="113228"/>
                </a:moveTo>
                <a:cubicBezTo>
                  <a:pt x="37267" y="113615"/>
                  <a:pt x="37445" y="114508"/>
                  <a:pt x="38130" y="115074"/>
                </a:cubicBezTo>
                <a:cubicBezTo>
                  <a:pt x="38814" y="115759"/>
                  <a:pt x="39678" y="115848"/>
                  <a:pt x="40065" y="115372"/>
                </a:cubicBezTo>
                <a:cubicBezTo>
                  <a:pt x="40451" y="114985"/>
                  <a:pt x="40273" y="114092"/>
                  <a:pt x="39678" y="113526"/>
                </a:cubicBezTo>
                <a:cubicBezTo>
                  <a:pt x="39023" y="112841"/>
                  <a:pt x="38130" y="112752"/>
                  <a:pt x="37743" y="113228"/>
                </a:cubicBezTo>
                <a:close/>
                <a:moveTo>
                  <a:pt x="34350" y="108853"/>
                </a:moveTo>
                <a:cubicBezTo>
                  <a:pt x="33873" y="109151"/>
                  <a:pt x="33873" y="109924"/>
                  <a:pt x="34350" y="110609"/>
                </a:cubicBezTo>
                <a:cubicBezTo>
                  <a:pt x="34826" y="111294"/>
                  <a:pt x="35629" y="111591"/>
                  <a:pt x="36016" y="111294"/>
                </a:cubicBezTo>
                <a:cubicBezTo>
                  <a:pt x="36493" y="110907"/>
                  <a:pt x="36493" y="110133"/>
                  <a:pt x="36016" y="109448"/>
                </a:cubicBezTo>
                <a:cubicBezTo>
                  <a:pt x="35600" y="108764"/>
                  <a:pt x="34826" y="108466"/>
                  <a:pt x="34350" y="108853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39" name="Text 36"/>
          <p:cNvSpPr/>
          <p:nvPr/>
        </p:nvSpPr>
        <p:spPr>
          <a:xfrm>
            <a:off x="996950" y="4400550"/>
            <a:ext cx="8382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GitHub API</a:t>
            </a:r>
            <a:endParaRPr lang="en-US" sz="1600" dirty="0"/>
          </a:p>
        </p:txBody>
      </p:sp>
      <p:sp>
        <p:nvSpPr>
          <p:cNvPr id="40" name="Shape 37"/>
          <p:cNvSpPr/>
          <p:nvPr/>
        </p:nvSpPr>
        <p:spPr>
          <a:xfrm>
            <a:off x="749300" y="47053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9525" y="9525"/>
                </a:moveTo>
                <a:cubicBezTo>
                  <a:pt x="14794" y="9525"/>
                  <a:pt x="19050" y="13781"/>
                  <a:pt x="19050" y="19050"/>
                </a:cubicBezTo>
                <a:lnTo>
                  <a:pt x="19050" y="119062"/>
                </a:lnTo>
                <a:cubicBezTo>
                  <a:pt x="19050" y="121682"/>
                  <a:pt x="21193" y="123825"/>
                  <a:pt x="23813" y="123825"/>
                </a:cubicBezTo>
                <a:lnTo>
                  <a:pt x="142875" y="123825"/>
                </a:lnTo>
                <a:cubicBezTo>
                  <a:pt x="148144" y="123825"/>
                  <a:pt x="152400" y="128081"/>
                  <a:pt x="152400" y="133350"/>
                </a:cubicBezTo>
                <a:cubicBezTo>
                  <a:pt x="152400" y="138619"/>
                  <a:pt x="148144" y="142875"/>
                  <a:pt x="142875" y="142875"/>
                </a:cubicBezTo>
                <a:lnTo>
                  <a:pt x="23813" y="142875"/>
                </a:lnTo>
                <a:cubicBezTo>
                  <a:pt x="10656" y="142875"/>
                  <a:pt x="0" y="132219"/>
                  <a:pt x="0" y="119062"/>
                </a:cubicBezTo>
                <a:lnTo>
                  <a:pt x="0" y="19050"/>
                </a:lnTo>
                <a:cubicBezTo>
                  <a:pt x="0" y="13781"/>
                  <a:pt x="4256" y="9525"/>
                  <a:pt x="9525" y="9525"/>
                </a:cubicBezTo>
                <a:close/>
                <a:moveTo>
                  <a:pt x="38100" y="28575"/>
                </a:moveTo>
                <a:cubicBezTo>
                  <a:pt x="38100" y="23306"/>
                  <a:pt x="42356" y="19050"/>
                  <a:pt x="47625" y="19050"/>
                </a:cubicBezTo>
                <a:lnTo>
                  <a:pt x="104775" y="19050"/>
                </a:lnTo>
                <a:cubicBezTo>
                  <a:pt x="110044" y="19050"/>
                  <a:pt x="114300" y="23306"/>
                  <a:pt x="114300" y="28575"/>
                </a:cubicBezTo>
                <a:cubicBezTo>
                  <a:pt x="114300" y="33844"/>
                  <a:pt x="110044" y="38100"/>
                  <a:pt x="104775" y="38100"/>
                </a:cubicBezTo>
                <a:lnTo>
                  <a:pt x="47625" y="38100"/>
                </a:lnTo>
                <a:cubicBezTo>
                  <a:pt x="42356" y="38100"/>
                  <a:pt x="38100" y="33844"/>
                  <a:pt x="38100" y="28575"/>
                </a:cubicBezTo>
                <a:close/>
                <a:moveTo>
                  <a:pt x="47625" y="52388"/>
                </a:moveTo>
                <a:lnTo>
                  <a:pt x="85725" y="52388"/>
                </a:lnTo>
                <a:cubicBezTo>
                  <a:pt x="90994" y="52388"/>
                  <a:pt x="95250" y="56644"/>
                  <a:pt x="95250" y="61912"/>
                </a:cubicBezTo>
                <a:cubicBezTo>
                  <a:pt x="95250" y="67181"/>
                  <a:pt x="90994" y="71438"/>
                  <a:pt x="85725" y="71438"/>
                </a:cubicBezTo>
                <a:lnTo>
                  <a:pt x="47625" y="71438"/>
                </a:lnTo>
                <a:cubicBezTo>
                  <a:pt x="42356" y="71438"/>
                  <a:pt x="38100" y="67181"/>
                  <a:pt x="38100" y="61912"/>
                </a:cubicBezTo>
                <a:cubicBezTo>
                  <a:pt x="38100" y="56644"/>
                  <a:pt x="42356" y="52388"/>
                  <a:pt x="47625" y="52388"/>
                </a:cubicBezTo>
                <a:close/>
                <a:moveTo>
                  <a:pt x="47625" y="85725"/>
                </a:moveTo>
                <a:lnTo>
                  <a:pt x="123825" y="85725"/>
                </a:lnTo>
                <a:cubicBezTo>
                  <a:pt x="129094" y="85725"/>
                  <a:pt x="133350" y="89981"/>
                  <a:pt x="133350" y="95250"/>
                </a:cubicBezTo>
                <a:cubicBezTo>
                  <a:pt x="133350" y="100519"/>
                  <a:pt x="129094" y="104775"/>
                  <a:pt x="123825" y="104775"/>
                </a:cubicBezTo>
                <a:lnTo>
                  <a:pt x="47625" y="104775"/>
                </a:lnTo>
                <a:cubicBezTo>
                  <a:pt x="42356" y="104775"/>
                  <a:pt x="38100" y="100519"/>
                  <a:pt x="38100" y="95250"/>
                </a:cubicBezTo>
                <a:cubicBezTo>
                  <a:pt x="38100" y="89981"/>
                  <a:pt x="42356" y="85725"/>
                  <a:pt x="47625" y="85725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41" name="Text 38"/>
          <p:cNvSpPr/>
          <p:nvPr/>
        </p:nvSpPr>
        <p:spPr>
          <a:xfrm>
            <a:off x="996950" y="4667250"/>
            <a:ext cx="12096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OpenDigger API</a:t>
            </a:r>
            <a:endParaRPr lang="en-US" sz="1600" dirty="0"/>
          </a:p>
        </p:txBody>
      </p:sp>
      <p:sp>
        <p:nvSpPr>
          <p:cNvPr id="42" name="Shape 39"/>
          <p:cNvSpPr/>
          <p:nvPr/>
        </p:nvSpPr>
        <p:spPr>
          <a:xfrm>
            <a:off x="749300" y="4972050"/>
            <a:ext cx="152400" cy="152400"/>
          </a:xfrm>
          <a:custGeom>
            <a:avLst/>
            <a:gdLst/>
            <a:ahLst/>
            <a:cxnLst/>
            <a:rect l="l" t="t" r="r" b="b"/>
            <a:pathLst>
              <a:path w="152400" h="152400">
                <a:moveTo>
                  <a:pt x="19050" y="133350"/>
                </a:moveTo>
                <a:lnTo>
                  <a:pt x="133350" y="133350"/>
                </a:lnTo>
                <a:cubicBezTo>
                  <a:pt x="143857" y="133350"/>
                  <a:pt x="152400" y="124807"/>
                  <a:pt x="152400" y="114300"/>
                </a:cubicBezTo>
                <a:lnTo>
                  <a:pt x="152400" y="42863"/>
                </a:lnTo>
                <a:cubicBezTo>
                  <a:pt x="152400" y="32355"/>
                  <a:pt x="143857" y="23813"/>
                  <a:pt x="133350" y="23813"/>
                </a:cubicBezTo>
                <a:lnTo>
                  <a:pt x="88910" y="23813"/>
                </a:lnTo>
                <a:cubicBezTo>
                  <a:pt x="86856" y="23813"/>
                  <a:pt x="84832" y="23158"/>
                  <a:pt x="83195" y="21908"/>
                </a:cubicBezTo>
                <a:lnTo>
                  <a:pt x="71765" y="13335"/>
                </a:lnTo>
                <a:cubicBezTo>
                  <a:pt x="68461" y="10864"/>
                  <a:pt x="64443" y="9525"/>
                  <a:pt x="60335" y="9525"/>
                </a:cubicBezTo>
                <a:lnTo>
                  <a:pt x="19050" y="9525"/>
                </a:lnTo>
                <a:cubicBezTo>
                  <a:pt x="8543" y="9525"/>
                  <a:pt x="0" y="18068"/>
                  <a:pt x="0" y="28575"/>
                </a:cubicBezTo>
                <a:lnTo>
                  <a:pt x="0" y="114300"/>
                </a:lnTo>
                <a:cubicBezTo>
                  <a:pt x="0" y="124807"/>
                  <a:pt x="8543" y="133350"/>
                  <a:pt x="19050" y="13335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43" name="Text 40"/>
          <p:cNvSpPr/>
          <p:nvPr/>
        </p:nvSpPr>
        <p:spPr>
          <a:xfrm>
            <a:off x="996950" y="4933950"/>
            <a:ext cx="14192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top_300本地项目库</a:t>
            </a:r>
            <a:endParaRPr lang="en-US" sz="1600" dirty="0"/>
          </a:p>
        </p:txBody>
      </p:sp>
      <p:sp>
        <p:nvSpPr>
          <p:cNvPr id="44" name="Shape 41"/>
          <p:cNvSpPr/>
          <p:nvPr/>
        </p:nvSpPr>
        <p:spPr>
          <a:xfrm>
            <a:off x="612775" y="5400676"/>
            <a:ext cx="4025900" cy="844550"/>
          </a:xfrm>
          <a:custGeom>
            <a:avLst/>
            <a:gdLst/>
            <a:ahLst/>
            <a:cxnLst/>
            <a:rect l="l" t="t" r="r" b="b"/>
            <a:pathLst>
              <a:path w="4025900" h="844550">
                <a:moveTo>
                  <a:pt x="76204" y="0"/>
                </a:moveTo>
                <a:lnTo>
                  <a:pt x="3949696" y="0"/>
                </a:lnTo>
                <a:cubicBezTo>
                  <a:pt x="3991782" y="0"/>
                  <a:pt x="4025900" y="34118"/>
                  <a:pt x="4025900" y="76204"/>
                </a:cubicBezTo>
                <a:lnTo>
                  <a:pt x="4025900" y="768346"/>
                </a:lnTo>
                <a:cubicBezTo>
                  <a:pt x="4025900" y="810432"/>
                  <a:pt x="3991782" y="844550"/>
                  <a:pt x="3949696" y="844550"/>
                </a:cubicBezTo>
                <a:lnTo>
                  <a:pt x="76204" y="844550"/>
                </a:lnTo>
                <a:cubicBezTo>
                  <a:pt x="34118" y="844550"/>
                  <a:pt x="0" y="810432"/>
                  <a:pt x="0" y="768346"/>
                </a:cubicBezTo>
                <a:lnTo>
                  <a:pt x="0" y="76204"/>
                </a:lnTo>
                <a:cubicBezTo>
                  <a:pt x="0" y="34146"/>
                  <a:pt x="34146" y="0"/>
                  <a:pt x="76204" y="0"/>
                </a:cubicBezTo>
                <a:close/>
              </a:path>
            </a:pathLst>
          </a:custGeom>
          <a:solidFill>
            <a:srgbClr val="8FB3AC">
              <a:alpha val="5098"/>
            </a:srgbClr>
          </a:solidFill>
          <a:ln w="8467">
            <a:solidFill>
              <a:srgbClr val="8FB3AC">
                <a:alpha val="20000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5" name="Shape 42"/>
          <p:cNvSpPr/>
          <p:nvPr/>
        </p:nvSpPr>
        <p:spPr>
          <a:xfrm>
            <a:off x="730250" y="5518152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76200" y="0"/>
                </a:moveTo>
                <a:lnTo>
                  <a:pt x="228600" y="0"/>
                </a:lnTo>
                <a:cubicBezTo>
                  <a:pt x="270656" y="0"/>
                  <a:pt x="304800" y="34144"/>
                  <a:pt x="304800" y="76200"/>
                </a:cubicBezTo>
                <a:lnTo>
                  <a:pt x="304800" y="228600"/>
                </a:lnTo>
                <a:cubicBezTo>
                  <a:pt x="304800" y="270656"/>
                  <a:pt x="270656" y="304800"/>
                  <a:pt x="228600" y="304800"/>
                </a:cubicBezTo>
                <a:lnTo>
                  <a:pt x="76200" y="304800"/>
                </a:lnTo>
                <a:cubicBezTo>
                  <a:pt x="34144" y="304800"/>
                  <a:pt x="0" y="270656"/>
                  <a:pt x="0" y="2286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46" name="Shape 43"/>
          <p:cNvSpPr/>
          <p:nvPr/>
        </p:nvSpPr>
        <p:spPr>
          <a:xfrm>
            <a:off x="815975" y="5594352"/>
            <a:ext cx="133350" cy="152400"/>
          </a:xfrm>
          <a:custGeom>
            <a:avLst/>
            <a:gdLst/>
            <a:ahLst/>
            <a:cxnLst/>
            <a:rect l="l" t="t" r="r" b="b"/>
            <a:pathLst>
              <a:path w="133350" h="152400">
                <a:moveTo>
                  <a:pt x="19050" y="9525"/>
                </a:moveTo>
                <a:cubicBezTo>
                  <a:pt x="8543" y="9525"/>
                  <a:pt x="0" y="18068"/>
                  <a:pt x="0" y="28575"/>
                </a:cubicBezTo>
                <a:lnTo>
                  <a:pt x="0" y="123825"/>
                </a:lnTo>
                <a:cubicBezTo>
                  <a:pt x="0" y="134332"/>
                  <a:pt x="8543" y="142875"/>
                  <a:pt x="19050" y="142875"/>
                </a:cubicBezTo>
                <a:lnTo>
                  <a:pt x="114300" y="142875"/>
                </a:lnTo>
                <a:cubicBezTo>
                  <a:pt x="124807" y="142875"/>
                  <a:pt x="133350" y="134332"/>
                  <a:pt x="133350" y="123825"/>
                </a:cubicBezTo>
                <a:lnTo>
                  <a:pt x="133350" y="51584"/>
                </a:lnTo>
                <a:cubicBezTo>
                  <a:pt x="133350" y="46524"/>
                  <a:pt x="131356" y="41672"/>
                  <a:pt x="127784" y="38100"/>
                </a:cubicBezTo>
                <a:lnTo>
                  <a:pt x="104775" y="15091"/>
                </a:lnTo>
                <a:cubicBezTo>
                  <a:pt x="101203" y="11519"/>
                  <a:pt x="96351" y="9525"/>
                  <a:pt x="91291" y="9525"/>
                </a:cubicBezTo>
                <a:lnTo>
                  <a:pt x="19050" y="9525"/>
                </a:lnTo>
                <a:close/>
                <a:moveTo>
                  <a:pt x="28575" y="38100"/>
                </a:moveTo>
                <a:cubicBezTo>
                  <a:pt x="28575" y="32831"/>
                  <a:pt x="32831" y="28575"/>
                  <a:pt x="38100" y="28575"/>
                </a:cubicBezTo>
                <a:lnTo>
                  <a:pt x="85725" y="28575"/>
                </a:lnTo>
                <a:cubicBezTo>
                  <a:pt x="90994" y="28575"/>
                  <a:pt x="95250" y="32831"/>
                  <a:pt x="95250" y="38100"/>
                </a:cubicBezTo>
                <a:lnTo>
                  <a:pt x="95250" y="57150"/>
                </a:lnTo>
                <a:cubicBezTo>
                  <a:pt x="95250" y="62419"/>
                  <a:pt x="90994" y="66675"/>
                  <a:pt x="85725" y="66675"/>
                </a:cubicBezTo>
                <a:lnTo>
                  <a:pt x="38100" y="66675"/>
                </a:lnTo>
                <a:cubicBezTo>
                  <a:pt x="32831" y="66675"/>
                  <a:pt x="28575" y="62419"/>
                  <a:pt x="28575" y="57150"/>
                </a:cubicBezTo>
                <a:lnTo>
                  <a:pt x="28575" y="38100"/>
                </a:lnTo>
                <a:close/>
                <a:moveTo>
                  <a:pt x="66675" y="85725"/>
                </a:moveTo>
                <a:cubicBezTo>
                  <a:pt x="77189" y="85725"/>
                  <a:pt x="85725" y="94261"/>
                  <a:pt x="85725" y="104775"/>
                </a:cubicBezTo>
                <a:cubicBezTo>
                  <a:pt x="85725" y="115289"/>
                  <a:pt x="77189" y="123825"/>
                  <a:pt x="66675" y="123825"/>
                </a:cubicBezTo>
                <a:cubicBezTo>
                  <a:pt x="56161" y="123825"/>
                  <a:pt x="47625" y="115289"/>
                  <a:pt x="47625" y="104775"/>
                </a:cubicBezTo>
                <a:cubicBezTo>
                  <a:pt x="47625" y="94261"/>
                  <a:pt x="56161" y="85725"/>
                  <a:pt x="66675" y="85725"/>
                </a:cubicBezTo>
                <a:close/>
              </a:path>
            </a:pathLst>
          </a:custGeom>
          <a:solidFill>
            <a:srgbClr val="FFFFFF"/>
          </a:solidFill>
          <a:ln/>
        </p:spPr>
      </p:sp>
      <p:sp>
        <p:nvSpPr>
          <p:cNvPr id="47" name="Text 44"/>
          <p:cNvSpPr/>
          <p:nvPr/>
        </p:nvSpPr>
        <p:spPr>
          <a:xfrm>
            <a:off x="1111250" y="5556252"/>
            <a:ext cx="6858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缓存机制</a:t>
            </a:r>
            <a:endParaRPr lang="en-US" sz="1600" dirty="0"/>
          </a:p>
        </p:txBody>
      </p:sp>
      <p:sp>
        <p:nvSpPr>
          <p:cNvPr id="48" name="Text 45"/>
          <p:cNvSpPr/>
          <p:nvPr/>
        </p:nvSpPr>
        <p:spPr>
          <a:xfrm>
            <a:off x="730250" y="5899152"/>
            <a:ext cx="38671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本地文件缓存（cache目录，3天有效期）</a:t>
            </a:r>
            <a:endParaRPr lang="en-US" sz="1600" dirty="0"/>
          </a:p>
        </p:txBody>
      </p:sp>
      <p:sp>
        <p:nvSpPr>
          <p:cNvPr id="55" name="Shape 52"/>
          <p:cNvSpPr/>
          <p:nvPr/>
        </p:nvSpPr>
        <p:spPr>
          <a:xfrm>
            <a:off x="5147271" y="1028700"/>
            <a:ext cx="6667500" cy="5448300"/>
          </a:xfrm>
          <a:custGeom>
            <a:avLst/>
            <a:gdLst/>
            <a:ahLst/>
            <a:cxnLst/>
            <a:rect l="l" t="t" r="r" b="b"/>
            <a:pathLst>
              <a:path w="6667500" h="5448300">
                <a:moveTo>
                  <a:pt x="38100" y="0"/>
                </a:moveTo>
                <a:lnTo>
                  <a:pt x="6553195" y="0"/>
                </a:lnTo>
                <a:cubicBezTo>
                  <a:pt x="6616324" y="0"/>
                  <a:pt x="6667500" y="51176"/>
                  <a:pt x="6667500" y="114305"/>
                </a:cubicBezTo>
                <a:lnTo>
                  <a:pt x="6667500" y="5333995"/>
                </a:lnTo>
                <a:cubicBezTo>
                  <a:pt x="6667500" y="5397124"/>
                  <a:pt x="6616324" y="5448300"/>
                  <a:pt x="6553195" y="5448300"/>
                </a:cubicBezTo>
                <a:lnTo>
                  <a:pt x="38100" y="5448300"/>
                </a:lnTo>
                <a:cubicBezTo>
                  <a:pt x="17072" y="5448300"/>
                  <a:pt x="0" y="5431228"/>
                  <a:pt x="0" y="5410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56" name="Shape 53"/>
          <p:cNvSpPr/>
          <p:nvPr/>
        </p:nvSpPr>
        <p:spPr>
          <a:xfrm>
            <a:off x="5147271" y="1028700"/>
            <a:ext cx="38100" cy="5448300"/>
          </a:xfrm>
          <a:custGeom>
            <a:avLst/>
            <a:gdLst/>
            <a:ahLst/>
            <a:cxnLst/>
            <a:rect l="l" t="t" r="r" b="b"/>
            <a:pathLst>
              <a:path w="38100" h="5448300">
                <a:moveTo>
                  <a:pt x="38100" y="0"/>
                </a:moveTo>
                <a:lnTo>
                  <a:pt x="38100" y="0"/>
                </a:lnTo>
                <a:lnTo>
                  <a:pt x="38100" y="5448300"/>
                </a:lnTo>
                <a:lnTo>
                  <a:pt x="38100" y="5448300"/>
                </a:lnTo>
                <a:cubicBezTo>
                  <a:pt x="17072" y="5448300"/>
                  <a:pt x="0" y="5431228"/>
                  <a:pt x="0" y="54102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57" name="Shape 54"/>
          <p:cNvSpPr/>
          <p:nvPr/>
        </p:nvSpPr>
        <p:spPr>
          <a:xfrm>
            <a:off x="5356821" y="12192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76202" y="0"/>
                </a:moveTo>
                <a:lnTo>
                  <a:pt x="380998" y="0"/>
                </a:lnTo>
                <a:cubicBezTo>
                  <a:pt x="423055" y="0"/>
                  <a:pt x="457200" y="34145"/>
                  <a:pt x="457200" y="76202"/>
                </a:cubicBezTo>
                <a:lnTo>
                  <a:pt x="457200" y="380998"/>
                </a:lnTo>
                <a:cubicBezTo>
                  <a:pt x="457200" y="423055"/>
                  <a:pt x="423055" y="457200"/>
                  <a:pt x="380998" y="457200"/>
                </a:cubicBezTo>
                <a:lnTo>
                  <a:pt x="76202" y="457200"/>
                </a:lnTo>
                <a:cubicBezTo>
                  <a:pt x="34145" y="457200"/>
                  <a:pt x="0" y="423055"/>
                  <a:pt x="0" y="380998"/>
                </a:cubicBezTo>
                <a:lnTo>
                  <a:pt x="0" y="76202"/>
                </a:lnTo>
                <a:cubicBezTo>
                  <a:pt x="0" y="34145"/>
                  <a:pt x="34145" y="0"/>
                  <a:pt x="76202" y="0"/>
                </a:cubicBezTo>
                <a:close/>
              </a:path>
            </a:pathLst>
          </a:custGeom>
          <a:solidFill>
            <a:srgbClr val="8FB3AC">
              <a:alpha val="10196"/>
            </a:srgbClr>
          </a:solidFill>
          <a:ln/>
        </p:spPr>
      </p:sp>
      <p:sp>
        <p:nvSpPr>
          <p:cNvPr id="58" name="Shape 55"/>
          <p:cNvSpPr/>
          <p:nvPr/>
        </p:nvSpPr>
        <p:spPr>
          <a:xfrm>
            <a:off x="5490171" y="135255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71438" y="23812"/>
                </a:moveTo>
                <a:cubicBezTo>
                  <a:pt x="71438" y="17227"/>
                  <a:pt x="76758" y="11906"/>
                  <a:pt x="83344" y="11906"/>
                </a:cubicBezTo>
                <a:lnTo>
                  <a:pt x="107156" y="11906"/>
                </a:lnTo>
                <a:cubicBezTo>
                  <a:pt x="113742" y="11906"/>
                  <a:pt x="119063" y="17227"/>
                  <a:pt x="119063" y="23812"/>
                </a:cubicBezTo>
                <a:lnTo>
                  <a:pt x="119063" y="47625"/>
                </a:lnTo>
                <a:cubicBezTo>
                  <a:pt x="119063" y="54211"/>
                  <a:pt x="113742" y="59531"/>
                  <a:pt x="107156" y="59531"/>
                </a:cubicBezTo>
                <a:lnTo>
                  <a:pt x="104180" y="59531"/>
                </a:lnTo>
                <a:lnTo>
                  <a:pt x="104180" y="83344"/>
                </a:lnTo>
                <a:lnTo>
                  <a:pt x="148828" y="83344"/>
                </a:lnTo>
                <a:cubicBezTo>
                  <a:pt x="163637" y="83344"/>
                  <a:pt x="175617" y="95324"/>
                  <a:pt x="175617" y="110133"/>
                </a:cubicBezTo>
                <a:lnTo>
                  <a:pt x="175617" y="130969"/>
                </a:lnTo>
                <a:lnTo>
                  <a:pt x="178594" y="130969"/>
                </a:lnTo>
                <a:cubicBezTo>
                  <a:pt x="185179" y="130969"/>
                  <a:pt x="190500" y="136289"/>
                  <a:pt x="190500" y="142875"/>
                </a:cubicBezTo>
                <a:lnTo>
                  <a:pt x="190500" y="166688"/>
                </a:lnTo>
                <a:cubicBezTo>
                  <a:pt x="190500" y="173273"/>
                  <a:pt x="185179" y="178594"/>
                  <a:pt x="178594" y="178594"/>
                </a:cubicBezTo>
                <a:lnTo>
                  <a:pt x="154781" y="178594"/>
                </a:lnTo>
                <a:cubicBezTo>
                  <a:pt x="148196" y="178594"/>
                  <a:pt x="142875" y="173273"/>
                  <a:pt x="142875" y="166688"/>
                </a:cubicBezTo>
                <a:lnTo>
                  <a:pt x="142875" y="142875"/>
                </a:lnTo>
                <a:cubicBezTo>
                  <a:pt x="142875" y="136289"/>
                  <a:pt x="148196" y="130969"/>
                  <a:pt x="154781" y="130969"/>
                </a:cubicBezTo>
                <a:lnTo>
                  <a:pt x="157758" y="130969"/>
                </a:lnTo>
                <a:lnTo>
                  <a:pt x="157758" y="110133"/>
                </a:lnTo>
                <a:cubicBezTo>
                  <a:pt x="157758" y="105184"/>
                  <a:pt x="153777" y="101203"/>
                  <a:pt x="148828" y="101203"/>
                </a:cubicBezTo>
                <a:lnTo>
                  <a:pt x="104180" y="101203"/>
                </a:lnTo>
                <a:lnTo>
                  <a:pt x="104180" y="130969"/>
                </a:lnTo>
                <a:lnTo>
                  <a:pt x="107156" y="130969"/>
                </a:lnTo>
                <a:cubicBezTo>
                  <a:pt x="113742" y="130969"/>
                  <a:pt x="119063" y="136289"/>
                  <a:pt x="119063" y="142875"/>
                </a:cubicBezTo>
                <a:lnTo>
                  <a:pt x="119063" y="166688"/>
                </a:lnTo>
                <a:cubicBezTo>
                  <a:pt x="119063" y="173273"/>
                  <a:pt x="113742" y="178594"/>
                  <a:pt x="107156" y="178594"/>
                </a:cubicBezTo>
                <a:lnTo>
                  <a:pt x="83344" y="178594"/>
                </a:lnTo>
                <a:cubicBezTo>
                  <a:pt x="76758" y="178594"/>
                  <a:pt x="71438" y="173273"/>
                  <a:pt x="71438" y="166688"/>
                </a:cubicBezTo>
                <a:lnTo>
                  <a:pt x="71438" y="142875"/>
                </a:lnTo>
                <a:cubicBezTo>
                  <a:pt x="71438" y="136289"/>
                  <a:pt x="76758" y="130969"/>
                  <a:pt x="83344" y="130969"/>
                </a:cubicBezTo>
                <a:lnTo>
                  <a:pt x="86320" y="130969"/>
                </a:lnTo>
                <a:lnTo>
                  <a:pt x="86320" y="101203"/>
                </a:lnTo>
                <a:lnTo>
                  <a:pt x="41672" y="101203"/>
                </a:lnTo>
                <a:cubicBezTo>
                  <a:pt x="36723" y="101203"/>
                  <a:pt x="32742" y="105184"/>
                  <a:pt x="32742" y="110133"/>
                </a:cubicBezTo>
                <a:lnTo>
                  <a:pt x="32742" y="130969"/>
                </a:lnTo>
                <a:lnTo>
                  <a:pt x="35719" y="130969"/>
                </a:lnTo>
                <a:cubicBezTo>
                  <a:pt x="42304" y="130969"/>
                  <a:pt x="47625" y="136289"/>
                  <a:pt x="47625" y="142875"/>
                </a:cubicBezTo>
                <a:lnTo>
                  <a:pt x="47625" y="166688"/>
                </a:lnTo>
                <a:cubicBezTo>
                  <a:pt x="47625" y="173273"/>
                  <a:pt x="42304" y="178594"/>
                  <a:pt x="35719" y="178594"/>
                </a:cubicBezTo>
                <a:lnTo>
                  <a:pt x="11906" y="178594"/>
                </a:lnTo>
                <a:cubicBezTo>
                  <a:pt x="5321" y="178594"/>
                  <a:pt x="0" y="173273"/>
                  <a:pt x="0" y="166688"/>
                </a:cubicBezTo>
                <a:lnTo>
                  <a:pt x="0" y="142875"/>
                </a:lnTo>
                <a:cubicBezTo>
                  <a:pt x="0" y="136289"/>
                  <a:pt x="5321" y="130969"/>
                  <a:pt x="11906" y="130969"/>
                </a:cubicBezTo>
                <a:lnTo>
                  <a:pt x="14883" y="130969"/>
                </a:lnTo>
                <a:lnTo>
                  <a:pt x="14883" y="110133"/>
                </a:lnTo>
                <a:cubicBezTo>
                  <a:pt x="14883" y="95324"/>
                  <a:pt x="26863" y="83344"/>
                  <a:pt x="41672" y="83344"/>
                </a:cubicBezTo>
                <a:lnTo>
                  <a:pt x="86320" y="83344"/>
                </a:lnTo>
                <a:lnTo>
                  <a:pt x="86320" y="59531"/>
                </a:lnTo>
                <a:lnTo>
                  <a:pt x="83344" y="59531"/>
                </a:lnTo>
                <a:cubicBezTo>
                  <a:pt x="76758" y="59531"/>
                  <a:pt x="71438" y="54211"/>
                  <a:pt x="71438" y="47625"/>
                </a:cubicBezTo>
                <a:lnTo>
                  <a:pt x="71438" y="23812"/>
                </a:ln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59" name="Text 56"/>
          <p:cNvSpPr/>
          <p:nvPr/>
        </p:nvSpPr>
        <p:spPr>
          <a:xfrm>
            <a:off x="5928321" y="1314450"/>
            <a:ext cx="1238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系统架构流程</a:t>
            </a:r>
            <a:endParaRPr lang="en-US" sz="1600" dirty="0"/>
          </a:p>
        </p:txBody>
      </p:sp>
      <p:sp>
        <p:nvSpPr>
          <p:cNvPr id="60" name="Shape 57"/>
          <p:cNvSpPr/>
          <p:nvPr/>
        </p:nvSpPr>
        <p:spPr>
          <a:xfrm>
            <a:off x="5356821" y="18288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61" name="Text 58"/>
          <p:cNvSpPr/>
          <p:nvPr/>
        </p:nvSpPr>
        <p:spPr>
          <a:xfrm>
            <a:off x="5517356" y="1905000"/>
            <a:ext cx="133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62" name="Shape 59"/>
          <p:cNvSpPr/>
          <p:nvPr/>
        </p:nvSpPr>
        <p:spPr>
          <a:xfrm>
            <a:off x="5861646" y="1828800"/>
            <a:ext cx="5762625" cy="685800"/>
          </a:xfrm>
          <a:custGeom>
            <a:avLst/>
            <a:gdLst/>
            <a:ahLst/>
            <a:cxnLst/>
            <a:rect l="l" t="t" r="r" b="b"/>
            <a:pathLst>
              <a:path w="5762625" h="685800">
                <a:moveTo>
                  <a:pt x="19050" y="0"/>
                </a:moveTo>
                <a:lnTo>
                  <a:pt x="5686426" y="0"/>
                </a:lnTo>
                <a:cubicBezTo>
                  <a:pt x="5728509" y="0"/>
                  <a:pt x="5762625" y="34116"/>
                  <a:pt x="5762625" y="76199"/>
                </a:cubicBezTo>
                <a:lnTo>
                  <a:pt x="5762625" y="609601"/>
                </a:lnTo>
                <a:cubicBezTo>
                  <a:pt x="5762625" y="651684"/>
                  <a:pt x="5728509" y="685800"/>
                  <a:pt x="5686426" y="685800"/>
                </a:cubicBezTo>
                <a:lnTo>
                  <a:pt x="19050" y="685800"/>
                </a:lnTo>
                <a:cubicBezTo>
                  <a:pt x="8536" y="685800"/>
                  <a:pt x="0" y="677264"/>
                  <a:pt x="0" y="6667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39A897">
              <a:alpha val="5098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63" name="Shape 60"/>
          <p:cNvSpPr/>
          <p:nvPr/>
        </p:nvSpPr>
        <p:spPr>
          <a:xfrm>
            <a:off x="5861646" y="1828800"/>
            <a:ext cx="19050" cy="685800"/>
          </a:xfrm>
          <a:custGeom>
            <a:avLst/>
            <a:gdLst/>
            <a:ahLst/>
            <a:cxnLst/>
            <a:rect l="l" t="t" r="r" b="b"/>
            <a:pathLst>
              <a:path w="19050" h="685800">
                <a:moveTo>
                  <a:pt x="19050" y="0"/>
                </a:moveTo>
                <a:lnTo>
                  <a:pt x="19050" y="0"/>
                </a:lnTo>
                <a:lnTo>
                  <a:pt x="19050" y="685800"/>
                </a:lnTo>
                <a:lnTo>
                  <a:pt x="19050" y="685800"/>
                </a:lnTo>
                <a:cubicBezTo>
                  <a:pt x="8536" y="685800"/>
                  <a:pt x="0" y="677264"/>
                  <a:pt x="0" y="6667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64" name="Text 61"/>
          <p:cNvSpPr/>
          <p:nvPr/>
        </p:nvSpPr>
        <p:spPr>
          <a:xfrm>
            <a:off x="5985471" y="1943100"/>
            <a:ext cx="5600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初始化配置</a:t>
            </a:r>
            <a:endParaRPr lang="en-US" sz="1600" dirty="0"/>
          </a:p>
        </p:txBody>
      </p:sp>
      <p:sp>
        <p:nvSpPr>
          <p:cNvPr id="65" name="Text 62"/>
          <p:cNvSpPr/>
          <p:nvPr/>
        </p:nvSpPr>
        <p:spPr>
          <a:xfrm>
            <a:off x="5985471" y="2171700"/>
            <a:ext cx="5600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</a:t>
            </a:r>
            <a:r>
              <a:rPr lang="en-US" altLang="zh-CN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o</a:t>
            </a:r>
            <a:r>
              <a:rPr 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ken / 路径 / 目录创建</a:t>
            </a:r>
            <a:endParaRPr lang="en-US" sz="1600" dirty="0"/>
          </a:p>
        </p:txBody>
      </p:sp>
      <p:sp>
        <p:nvSpPr>
          <p:cNvPr id="66" name="Shape 63"/>
          <p:cNvSpPr/>
          <p:nvPr/>
        </p:nvSpPr>
        <p:spPr>
          <a:xfrm>
            <a:off x="5356821" y="25146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67" name="Text 64"/>
          <p:cNvSpPr/>
          <p:nvPr/>
        </p:nvSpPr>
        <p:spPr>
          <a:xfrm>
            <a:off x="5504458" y="2590800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68" name="Shape 65"/>
          <p:cNvSpPr/>
          <p:nvPr/>
        </p:nvSpPr>
        <p:spPr>
          <a:xfrm>
            <a:off x="5861646" y="2514600"/>
            <a:ext cx="5762625" cy="685800"/>
          </a:xfrm>
          <a:custGeom>
            <a:avLst/>
            <a:gdLst/>
            <a:ahLst/>
            <a:cxnLst/>
            <a:rect l="l" t="t" r="r" b="b"/>
            <a:pathLst>
              <a:path w="5762625" h="685800">
                <a:moveTo>
                  <a:pt x="19050" y="0"/>
                </a:moveTo>
                <a:lnTo>
                  <a:pt x="5686426" y="0"/>
                </a:lnTo>
                <a:cubicBezTo>
                  <a:pt x="5728509" y="0"/>
                  <a:pt x="5762625" y="34116"/>
                  <a:pt x="5762625" y="76199"/>
                </a:cubicBezTo>
                <a:lnTo>
                  <a:pt x="5762625" y="609601"/>
                </a:lnTo>
                <a:cubicBezTo>
                  <a:pt x="5762625" y="651684"/>
                  <a:pt x="5728509" y="685800"/>
                  <a:pt x="5686426" y="685800"/>
                </a:cubicBezTo>
                <a:lnTo>
                  <a:pt x="19050" y="685800"/>
                </a:lnTo>
                <a:cubicBezTo>
                  <a:pt x="8536" y="685800"/>
                  <a:pt x="0" y="677264"/>
                  <a:pt x="0" y="6667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8FB3AC">
              <a:alpha val="5098"/>
            </a:srgbClr>
          </a:solidFill>
          <a:ln/>
        </p:spPr>
      </p:sp>
      <p:sp>
        <p:nvSpPr>
          <p:cNvPr id="69" name="Shape 66"/>
          <p:cNvSpPr/>
          <p:nvPr/>
        </p:nvSpPr>
        <p:spPr>
          <a:xfrm>
            <a:off x="5861646" y="2514600"/>
            <a:ext cx="19050" cy="685800"/>
          </a:xfrm>
          <a:custGeom>
            <a:avLst/>
            <a:gdLst/>
            <a:ahLst/>
            <a:cxnLst/>
            <a:rect l="l" t="t" r="r" b="b"/>
            <a:pathLst>
              <a:path w="19050" h="685800">
                <a:moveTo>
                  <a:pt x="19050" y="0"/>
                </a:moveTo>
                <a:lnTo>
                  <a:pt x="19050" y="0"/>
                </a:lnTo>
                <a:lnTo>
                  <a:pt x="19050" y="685800"/>
                </a:lnTo>
                <a:lnTo>
                  <a:pt x="19050" y="685800"/>
                </a:lnTo>
                <a:cubicBezTo>
                  <a:pt x="8536" y="685800"/>
                  <a:pt x="0" y="677264"/>
                  <a:pt x="0" y="6667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70" name="Text 67"/>
          <p:cNvSpPr/>
          <p:nvPr/>
        </p:nvSpPr>
        <p:spPr>
          <a:xfrm>
            <a:off x="5985471" y="2628900"/>
            <a:ext cx="5600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加载top_300项目库</a:t>
            </a:r>
            <a:endParaRPr lang="en-US" sz="1600" dirty="0"/>
          </a:p>
        </p:txBody>
      </p:sp>
      <p:sp>
        <p:nvSpPr>
          <p:cNvPr id="71" name="Text 68"/>
          <p:cNvSpPr/>
          <p:nvPr/>
        </p:nvSpPr>
        <p:spPr>
          <a:xfrm>
            <a:off x="5985471" y="2857500"/>
            <a:ext cx="5600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读取19类指标数据</a:t>
            </a:r>
            <a:endParaRPr lang="en-US" sz="1600" dirty="0"/>
          </a:p>
        </p:txBody>
      </p:sp>
      <p:sp>
        <p:nvSpPr>
          <p:cNvPr id="72" name="Shape 69"/>
          <p:cNvSpPr/>
          <p:nvPr/>
        </p:nvSpPr>
        <p:spPr>
          <a:xfrm>
            <a:off x="5356821" y="32004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73" name="Text 70"/>
          <p:cNvSpPr/>
          <p:nvPr/>
        </p:nvSpPr>
        <p:spPr>
          <a:xfrm>
            <a:off x="5502473" y="3276600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74" name="Shape 71"/>
          <p:cNvSpPr/>
          <p:nvPr/>
        </p:nvSpPr>
        <p:spPr>
          <a:xfrm>
            <a:off x="5861646" y="3200400"/>
            <a:ext cx="5762625" cy="685800"/>
          </a:xfrm>
          <a:custGeom>
            <a:avLst/>
            <a:gdLst/>
            <a:ahLst/>
            <a:cxnLst/>
            <a:rect l="l" t="t" r="r" b="b"/>
            <a:pathLst>
              <a:path w="5762625" h="685800">
                <a:moveTo>
                  <a:pt x="19050" y="0"/>
                </a:moveTo>
                <a:lnTo>
                  <a:pt x="5686426" y="0"/>
                </a:lnTo>
                <a:cubicBezTo>
                  <a:pt x="5728509" y="0"/>
                  <a:pt x="5762625" y="34116"/>
                  <a:pt x="5762625" y="76199"/>
                </a:cubicBezTo>
                <a:lnTo>
                  <a:pt x="5762625" y="609601"/>
                </a:lnTo>
                <a:cubicBezTo>
                  <a:pt x="5762625" y="651684"/>
                  <a:pt x="5728509" y="685800"/>
                  <a:pt x="5686426" y="685800"/>
                </a:cubicBezTo>
                <a:lnTo>
                  <a:pt x="19050" y="685800"/>
                </a:lnTo>
                <a:cubicBezTo>
                  <a:pt x="8536" y="685800"/>
                  <a:pt x="0" y="677264"/>
                  <a:pt x="0" y="6667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39A897">
              <a:alpha val="5098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75" name="Shape 72"/>
          <p:cNvSpPr/>
          <p:nvPr/>
        </p:nvSpPr>
        <p:spPr>
          <a:xfrm>
            <a:off x="5861646" y="3200400"/>
            <a:ext cx="19050" cy="685800"/>
          </a:xfrm>
          <a:custGeom>
            <a:avLst/>
            <a:gdLst/>
            <a:ahLst/>
            <a:cxnLst/>
            <a:rect l="l" t="t" r="r" b="b"/>
            <a:pathLst>
              <a:path w="19050" h="685800">
                <a:moveTo>
                  <a:pt x="19050" y="0"/>
                </a:moveTo>
                <a:lnTo>
                  <a:pt x="19050" y="0"/>
                </a:lnTo>
                <a:lnTo>
                  <a:pt x="19050" y="685800"/>
                </a:lnTo>
                <a:lnTo>
                  <a:pt x="19050" y="685800"/>
                </a:lnTo>
                <a:cubicBezTo>
                  <a:pt x="8536" y="685800"/>
                  <a:pt x="0" y="677264"/>
                  <a:pt x="0" y="6667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76" name="Text 73"/>
          <p:cNvSpPr/>
          <p:nvPr/>
        </p:nvSpPr>
        <p:spPr>
          <a:xfrm>
            <a:off x="5985471" y="3314700"/>
            <a:ext cx="5600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构建候选项目池</a:t>
            </a:r>
            <a:endParaRPr lang="en-US" sz="1600" dirty="0"/>
          </a:p>
        </p:txBody>
      </p:sp>
      <p:sp>
        <p:nvSpPr>
          <p:cNvPr id="77" name="Text 74"/>
          <p:cNvSpPr/>
          <p:nvPr/>
        </p:nvSpPr>
        <p:spPr>
          <a:xfrm>
            <a:off x="5985471" y="3543300"/>
            <a:ext cx="5600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含缓存机制</a:t>
            </a:r>
            <a:endParaRPr lang="en-US" sz="1600" dirty="0"/>
          </a:p>
        </p:txBody>
      </p:sp>
      <p:sp>
        <p:nvSpPr>
          <p:cNvPr id="78" name="Shape 75"/>
          <p:cNvSpPr/>
          <p:nvPr/>
        </p:nvSpPr>
        <p:spPr>
          <a:xfrm>
            <a:off x="5356821" y="38862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79" name="Text 76"/>
          <p:cNvSpPr/>
          <p:nvPr/>
        </p:nvSpPr>
        <p:spPr>
          <a:xfrm>
            <a:off x="5502573" y="3962400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80" name="Shape 77"/>
          <p:cNvSpPr/>
          <p:nvPr/>
        </p:nvSpPr>
        <p:spPr>
          <a:xfrm>
            <a:off x="5861646" y="3886200"/>
            <a:ext cx="5762625" cy="685800"/>
          </a:xfrm>
          <a:custGeom>
            <a:avLst/>
            <a:gdLst/>
            <a:ahLst/>
            <a:cxnLst/>
            <a:rect l="l" t="t" r="r" b="b"/>
            <a:pathLst>
              <a:path w="5762625" h="685800">
                <a:moveTo>
                  <a:pt x="19050" y="0"/>
                </a:moveTo>
                <a:lnTo>
                  <a:pt x="5686426" y="0"/>
                </a:lnTo>
                <a:cubicBezTo>
                  <a:pt x="5728509" y="0"/>
                  <a:pt x="5762625" y="34116"/>
                  <a:pt x="5762625" y="76199"/>
                </a:cubicBezTo>
                <a:lnTo>
                  <a:pt x="5762625" y="609601"/>
                </a:lnTo>
                <a:cubicBezTo>
                  <a:pt x="5762625" y="651684"/>
                  <a:pt x="5728509" y="685800"/>
                  <a:pt x="5686426" y="685800"/>
                </a:cubicBezTo>
                <a:lnTo>
                  <a:pt x="19050" y="685800"/>
                </a:lnTo>
                <a:cubicBezTo>
                  <a:pt x="8536" y="685800"/>
                  <a:pt x="0" y="677264"/>
                  <a:pt x="0" y="6667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8FB3AC">
              <a:alpha val="5098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1" name="Shape 78"/>
          <p:cNvSpPr/>
          <p:nvPr/>
        </p:nvSpPr>
        <p:spPr>
          <a:xfrm>
            <a:off x="5861646" y="3886200"/>
            <a:ext cx="19050" cy="685800"/>
          </a:xfrm>
          <a:custGeom>
            <a:avLst/>
            <a:gdLst/>
            <a:ahLst/>
            <a:cxnLst/>
            <a:rect l="l" t="t" r="r" b="b"/>
            <a:pathLst>
              <a:path w="19050" h="685800">
                <a:moveTo>
                  <a:pt x="19050" y="0"/>
                </a:moveTo>
                <a:lnTo>
                  <a:pt x="19050" y="0"/>
                </a:lnTo>
                <a:lnTo>
                  <a:pt x="19050" y="685800"/>
                </a:lnTo>
                <a:lnTo>
                  <a:pt x="19050" y="685800"/>
                </a:lnTo>
                <a:cubicBezTo>
                  <a:pt x="8536" y="685800"/>
                  <a:pt x="0" y="677264"/>
                  <a:pt x="0" y="6667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82" name="Text 79"/>
          <p:cNvSpPr/>
          <p:nvPr/>
        </p:nvSpPr>
        <p:spPr>
          <a:xfrm>
            <a:off x="5985471" y="4000500"/>
            <a:ext cx="5600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输入GitHub用户名</a:t>
            </a:r>
            <a:endParaRPr lang="en-US" sz="1600" dirty="0"/>
          </a:p>
        </p:txBody>
      </p:sp>
      <p:sp>
        <p:nvSpPr>
          <p:cNvPr id="83" name="Text 80"/>
          <p:cNvSpPr/>
          <p:nvPr/>
        </p:nvSpPr>
        <p:spPr>
          <a:xfrm>
            <a:off x="5985471" y="4229100"/>
            <a:ext cx="5600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获取用户仓库数据</a:t>
            </a:r>
            <a:endParaRPr lang="en-US" sz="1600" dirty="0"/>
          </a:p>
        </p:txBody>
      </p:sp>
      <p:sp>
        <p:nvSpPr>
          <p:cNvPr id="84" name="Shape 81"/>
          <p:cNvSpPr/>
          <p:nvPr/>
        </p:nvSpPr>
        <p:spPr>
          <a:xfrm>
            <a:off x="5356821" y="4572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85" name="Text 82"/>
          <p:cNvSpPr/>
          <p:nvPr/>
        </p:nvSpPr>
        <p:spPr>
          <a:xfrm>
            <a:off x="5501779" y="4648200"/>
            <a:ext cx="171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86" name="Shape 83"/>
          <p:cNvSpPr/>
          <p:nvPr/>
        </p:nvSpPr>
        <p:spPr>
          <a:xfrm>
            <a:off x="5861646" y="4572000"/>
            <a:ext cx="5762625" cy="685800"/>
          </a:xfrm>
          <a:custGeom>
            <a:avLst/>
            <a:gdLst/>
            <a:ahLst/>
            <a:cxnLst/>
            <a:rect l="l" t="t" r="r" b="b"/>
            <a:pathLst>
              <a:path w="5762625" h="685800">
                <a:moveTo>
                  <a:pt x="19050" y="0"/>
                </a:moveTo>
                <a:lnTo>
                  <a:pt x="5686426" y="0"/>
                </a:lnTo>
                <a:cubicBezTo>
                  <a:pt x="5728509" y="0"/>
                  <a:pt x="5762625" y="34116"/>
                  <a:pt x="5762625" y="76199"/>
                </a:cubicBezTo>
                <a:lnTo>
                  <a:pt x="5762625" y="609601"/>
                </a:lnTo>
                <a:cubicBezTo>
                  <a:pt x="5762625" y="651684"/>
                  <a:pt x="5728509" y="685800"/>
                  <a:pt x="5686426" y="685800"/>
                </a:cubicBezTo>
                <a:lnTo>
                  <a:pt x="19050" y="685800"/>
                </a:lnTo>
                <a:cubicBezTo>
                  <a:pt x="8536" y="685800"/>
                  <a:pt x="0" y="677264"/>
                  <a:pt x="0" y="6667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39A897">
              <a:alpha val="5098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87" name="Shape 84"/>
          <p:cNvSpPr/>
          <p:nvPr/>
        </p:nvSpPr>
        <p:spPr>
          <a:xfrm>
            <a:off x="5861646" y="4572000"/>
            <a:ext cx="19050" cy="685800"/>
          </a:xfrm>
          <a:custGeom>
            <a:avLst/>
            <a:gdLst/>
            <a:ahLst/>
            <a:cxnLst/>
            <a:rect l="l" t="t" r="r" b="b"/>
            <a:pathLst>
              <a:path w="19050" h="685800">
                <a:moveTo>
                  <a:pt x="19050" y="0"/>
                </a:moveTo>
                <a:lnTo>
                  <a:pt x="19050" y="0"/>
                </a:lnTo>
                <a:lnTo>
                  <a:pt x="19050" y="685800"/>
                </a:lnTo>
                <a:lnTo>
                  <a:pt x="19050" y="685800"/>
                </a:lnTo>
                <a:cubicBezTo>
                  <a:pt x="8536" y="685800"/>
                  <a:pt x="0" y="677264"/>
                  <a:pt x="0" y="6667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88" name="Text 85"/>
          <p:cNvSpPr/>
          <p:nvPr/>
        </p:nvSpPr>
        <p:spPr>
          <a:xfrm>
            <a:off x="5985471" y="4686300"/>
            <a:ext cx="5600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分析用户画像</a:t>
            </a:r>
            <a:endParaRPr lang="en-US" sz="1600" dirty="0"/>
          </a:p>
        </p:txBody>
      </p:sp>
      <p:sp>
        <p:nvSpPr>
          <p:cNvPr id="89" name="Text 86"/>
          <p:cNvSpPr/>
          <p:nvPr/>
        </p:nvSpPr>
        <p:spPr>
          <a:xfrm>
            <a:off x="5985471" y="4914900"/>
            <a:ext cx="5600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技能 / 领域 / 经验</a:t>
            </a:r>
            <a:endParaRPr lang="en-US" sz="1600" dirty="0"/>
          </a:p>
        </p:txBody>
      </p:sp>
      <p:sp>
        <p:nvSpPr>
          <p:cNvPr id="90" name="Shape 87"/>
          <p:cNvSpPr/>
          <p:nvPr/>
        </p:nvSpPr>
        <p:spPr>
          <a:xfrm>
            <a:off x="5356821" y="52578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91" name="Text 88"/>
          <p:cNvSpPr/>
          <p:nvPr/>
        </p:nvSpPr>
        <p:spPr>
          <a:xfrm>
            <a:off x="5501482" y="5334000"/>
            <a:ext cx="171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</a:t>
            </a:r>
            <a:endParaRPr lang="en-US" sz="1600" dirty="0"/>
          </a:p>
        </p:txBody>
      </p:sp>
      <p:sp>
        <p:nvSpPr>
          <p:cNvPr id="92" name="Shape 89"/>
          <p:cNvSpPr/>
          <p:nvPr/>
        </p:nvSpPr>
        <p:spPr>
          <a:xfrm>
            <a:off x="5861646" y="5257800"/>
            <a:ext cx="5762625" cy="685800"/>
          </a:xfrm>
          <a:custGeom>
            <a:avLst/>
            <a:gdLst/>
            <a:ahLst/>
            <a:cxnLst/>
            <a:rect l="l" t="t" r="r" b="b"/>
            <a:pathLst>
              <a:path w="5762625" h="685800">
                <a:moveTo>
                  <a:pt x="19050" y="0"/>
                </a:moveTo>
                <a:lnTo>
                  <a:pt x="5686426" y="0"/>
                </a:lnTo>
                <a:cubicBezTo>
                  <a:pt x="5728509" y="0"/>
                  <a:pt x="5762625" y="34116"/>
                  <a:pt x="5762625" y="76199"/>
                </a:cubicBezTo>
                <a:lnTo>
                  <a:pt x="5762625" y="609601"/>
                </a:lnTo>
                <a:cubicBezTo>
                  <a:pt x="5762625" y="651684"/>
                  <a:pt x="5728509" y="685800"/>
                  <a:pt x="5686426" y="685800"/>
                </a:cubicBezTo>
                <a:lnTo>
                  <a:pt x="19050" y="685800"/>
                </a:lnTo>
                <a:cubicBezTo>
                  <a:pt x="8536" y="685800"/>
                  <a:pt x="0" y="677264"/>
                  <a:pt x="0" y="6667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8FB3AC">
              <a:alpha val="5098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3" name="Shape 90"/>
          <p:cNvSpPr/>
          <p:nvPr/>
        </p:nvSpPr>
        <p:spPr>
          <a:xfrm>
            <a:off x="5861646" y="5257800"/>
            <a:ext cx="19050" cy="685800"/>
          </a:xfrm>
          <a:custGeom>
            <a:avLst/>
            <a:gdLst/>
            <a:ahLst/>
            <a:cxnLst/>
            <a:rect l="l" t="t" r="r" b="b"/>
            <a:pathLst>
              <a:path w="19050" h="685800">
                <a:moveTo>
                  <a:pt x="19050" y="0"/>
                </a:moveTo>
                <a:lnTo>
                  <a:pt x="19050" y="0"/>
                </a:lnTo>
                <a:lnTo>
                  <a:pt x="19050" y="685800"/>
                </a:lnTo>
                <a:lnTo>
                  <a:pt x="19050" y="685800"/>
                </a:lnTo>
                <a:cubicBezTo>
                  <a:pt x="8536" y="685800"/>
                  <a:pt x="0" y="677264"/>
                  <a:pt x="0" y="6667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94" name="Text 91"/>
          <p:cNvSpPr/>
          <p:nvPr/>
        </p:nvSpPr>
        <p:spPr>
          <a:xfrm>
            <a:off x="5985471" y="5372100"/>
            <a:ext cx="5600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计算个性化匹配度</a:t>
            </a:r>
            <a:endParaRPr lang="en-US" sz="1600" dirty="0"/>
          </a:p>
        </p:txBody>
      </p:sp>
      <p:sp>
        <p:nvSpPr>
          <p:cNvPr id="95" name="Text 92"/>
          <p:cNvSpPr/>
          <p:nvPr/>
        </p:nvSpPr>
        <p:spPr>
          <a:xfrm>
            <a:off x="5985471" y="5600700"/>
            <a:ext cx="5600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五维评分体系</a:t>
            </a:r>
            <a:endParaRPr lang="en-US" sz="1600" dirty="0"/>
          </a:p>
        </p:txBody>
      </p:sp>
      <p:sp>
        <p:nvSpPr>
          <p:cNvPr id="96" name="Shape 93"/>
          <p:cNvSpPr/>
          <p:nvPr/>
        </p:nvSpPr>
        <p:spPr>
          <a:xfrm>
            <a:off x="5356821" y="59436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97" name="Text 94"/>
          <p:cNvSpPr/>
          <p:nvPr/>
        </p:nvSpPr>
        <p:spPr>
          <a:xfrm>
            <a:off x="5507831" y="6019800"/>
            <a:ext cx="1524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7</a:t>
            </a:r>
            <a:endParaRPr lang="en-US" sz="1600" dirty="0"/>
          </a:p>
        </p:txBody>
      </p:sp>
      <p:sp>
        <p:nvSpPr>
          <p:cNvPr id="98" name="Shape 95"/>
          <p:cNvSpPr/>
          <p:nvPr/>
        </p:nvSpPr>
        <p:spPr>
          <a:xfrm>
            <a:off x="5907364" y="5943600"/>
            <a:ext cx="5716907" cy="533400"/>
          </a:xfrm>
          <a:custGeom>
            <a:avLst/>
            <a:gdLst/>
            <a:ahLst/>
            <a:cxnLst/>
            <a:rect l="l" t="t" r="r" b="b"/>
            <a:pathLst>
              <a:path w="5762625" h="685800">
                <a:moveTo>
                  <a:pt x="19050" y="0"/>
                </a:moveTo>
                <a:lnTo>
                  <a:pt x="5686426" y="0"/>
                </a:lnTo>
                <a:cubicBezTo>
                  <a:pt x="5728509" y="0"/>
                  <a:pt x="5762625" y="34116"/>
                  <a:pt x="5762625" y="76199"/>
                </a:cubicBezTo>
                <a:lnTo>
                  <a:pt x="5762625" y="609601"/>
                </a:lnTo>
                <a:cubicBezTo>
                  <a:pt x="5762625" y="651684"/>
                  <a:pt x="5728509" y="685800"/>
                  <a:pt x="5686426" y="685800"/>
                </a:cubicBezTo>
                <a:lnTo>
                  <a:pt x="19050" y="685800"/>
                </a:lnTo>
                <a:cubicBezTo>
                  <a:pt x="8536" y="685800"/>
                  <a:pt x="0" y="677264"/>
                  <a:pt x="0" y="6667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39A897">
              <a:alpha val="5098"/>
            </a:srgbClr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99" name="Shape 96"/>
          <p:cNvSpPr/>
          <p:nvPr/>
        </p:nvSpPr>
        <p:spPr>
          <a:xfrm>
            <a:off x="5846404" y="5943600"/>
            <a:ext cx="45719" cy="533400"/>
          </a:xfrm>
          <a:custGeom>
            <a:avLst/>
            <a:gdLst/>
            <a:ahLst/>
            <a:cxnLst/>
            <a:rect l="l" t="t" r="r" b="b"/>
            <a:pathLst>
              <a:path w="19050" h="685800">
                <a:moveTo>
                  <a:pt x="19050" y="0"/>
                </a:moveTo>
                <a:lnTo>
                  <a:pt x="19050" y="0"/>
                </a:lnTo>
                <a:lnTo>
                  <a:pt x="19050" y="685800"/>
                </a:lnTo>
                <a:lnTo>
                  <a:pt x="19050" y="685800"/>
                </a:lnTo>
                <a:cubicBezTo>
                  <a:pt x="8536" y="685800"/>
                  <a:pt x="0" y="677264"/>
                  <a:pt x="0" y="666750"/>
                </a:cubicBezTo>
                <a:lnTo>
                  <a:pt x="0" y="19050"/>
                </a:lnTo>
                <a:cubicBezTo>
                  <a:pt x="0" y="8536"/>
                  <a:pt x="8536" y="0"/>
                  <a:pt x="19050" y="0"/>
                </a:cubicBezTo>
                <a:close/>
              </a:path>
            </a:pathLst>
          </a:custGeom>
          <a:solidFill>
            <a:srgbClr val="39A897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100" name="Text 97"/>
          <p:cNvSpPr/>
          <p:nvPr/>
        </p:nvSpPr>
        <p:spPr>
          <a:xfrm>
            <a:off x="5985471" y="6019800"/>
            <a:ext cx="5600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输出</a:t>
            </a:r>
            <a:r>
              <a:rPr lang="en-US" altLang="zh-CN" sz="1200" b="1" dirty="0" err="1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TopN</a:t>
            </a:r>
            <a:r>
              <a:rPr lang="zh-CN" alt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推荐列表</a:t>
            </a:r>
            <a:endParaRPr lang="en-US" sz="1600" dirty="0"/>
          </a:p>
        </p:txBody>
      </p:sp>
      <p:sp>
        <p:nvSpPr>
          <p:cNvPr id="101" name="Text 98"/>
          <p:cNvSpPr/>
          <p:nvPr/>
        </p:nvSpPr>
        <p:spPr>
          <a:xfrm>
            <a:off x="5985471" y="6248400"/>
            <a:ext cx="56007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包含完整项目信息</a:t>
            </a:r>
            <a:endParaRPr lang="en-US" sz="1600" dirty="0"/>
          </a:p>
        </p:txBody>
      </p:sp>
    </p:spTree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6:17:05-d2t9p0dnfo2stf9dj890.jpg"/>
          <p:cNvPicPr>
            <a:picLocks noChangeAspect="1"/>
          </p:cNvPicPr>
          <p:nvPr/>
        </p:nvPicPr>
        <p:blipFill>
          <a:blip r:embed="rId3"/>
          <a:srcRect b="2016"/>
          <a:stretch/>
        </p:blipFill>
        <p:spPr>
          <a:xfrm>
            <a:off x="-183515" y="-146050"/>
            <a:ext cx="12633325" cy="70231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374850" y="412335"/>
            <a:ext cx="524790" cy="524790"/>
          </a:xfrm>
          <a:custGeom>
            <a:avLst/>
            <a:gdLst/>
            <a:ahLst/>
            <a:cxnLst/>
            <a:rect l="l" t="t" r="r" b="b"/>
            <a:pathLst>
              <a:path w="524790" h="524790">
                <a:moveTo>
                  <a:pt x="112457" y="0"/>
                </a:moveTo>
                <a:lnTo>
                  <a:pt x="412333" y="0"/>
                </a:lnTo>
                <a:cubicBezTo>
                  <a:pt x="474441" y="0"/>
                  <a:pt x="524790" y="50349"/>
                  <a:pt x="524790" y="112457"/>
                </a:cubicBezTo>
                <a:lnTo>
                  <a:pt x="524790" y="412333"/>
                </a:lnTo>
                <a:cubicBezTo>
                  <a:pt x="524790" y="474441"/>
                  <a:pt x="474441" y="524790"/>
                  <a:pt x="412333" y="524790"/>
                </a:cubicBezTo>
                <a:lnTo>
                  <a:pt x="112457" y="524790"/>
                </a:lnTo>
                <a:cubicBezTo>
                  <a:pt x="50349" y="524790"/>
                  <a:pt x="0" y="474441"/>
                  <a:pt x="0" y="412333"/>
                </a:cubicBezTo>
                <a:lnTo>
                  <a:pt x="0" y="112457"/>
                </a:lnTo>
                <a:cubicBezTo>
                  <a:pt x="0" y="50390"/>
                  <a:pt x="50390" y="0"/>
                  <a:pt x="112457" y="0"/>
                </a:cubicBezTo>
                <a:close/>
              </a:path>
            </a:pathLst>
          </a:custGeom>
          <a:gradFill flip="none" rotWithShape="1">
            <a:gsLst>
              <a:gs pos="0">
                <a:srgbClr val="95B8C0"/>
              </a:gs>
              <a:gs pos="100000">
                <a:srgbClr val="8FB3AC"/>
              </a:gs>
            </a:gsLst>
            <a:lin ang="2700000" scaled="1"/>
          </a:gradFill>
          <a:ln/>
          <a:effectLst>
            <a:outerShdw blurRad="140569" dist="93713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" name="Text 1"/>
          <p:cNvSpPr/>
          <p:nvPr/>
        </p:nvSpPr>
        <p:spPr>
          <a:xfrm>
            <a:off x="504486" y="524790"/>
            <a:ext cx="374850" cy="299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71" b="1" dirty="0">
                <a:solidFill>
                  <a:srgbClr val="FFFFFF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04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1049580" y="374850"/>
            <a:ext cx="3467364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kern="0" spc="103" dirty="0">
                <a:solidFill>
                  <a:srgbClr val="39A89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CORE MODULE 2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1049580" y="599760"/>
            <a:ext cx="3570447" cy="3748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656" b="1" dirty="0"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核心代码实现 — 模块1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1049580" y="1049580"/>
            <a:ext cx="10851911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28" dirty="0">
                <a:latin typeface="MiSans" pitchFamily="34" charset="0"/>
                <a:ea typeface="MiSans" pitchFamily="34" charset="-122"/>
                <a:cs typeface="MiSans" pitchFamily="34" charset="-120"/>
              </a:rPr>
              <a:t>用户画像分析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84221" y="1471287"/>
            <a:ext cx="5632123" cy="5379099"/>
          </a:xfrm>
          <a:custGeom>
            <a:avLst/>
            <a:gdLst/>
            <a:ahLst/>
            <a:cxnLst/>
            <a:rect l="l" t="t" r="r" b="b"/>
            <a:pathLst>
              <a:path w="5632123" h="5379099">
                <a:moveTo>
                  <a:pt x="112477" y="0"/>
                </a:moveTo>
                <a:lnTo>
                  <a:pt x="5519646" y="0"/>
                </a:lnTo>
                <a:cubicBezTo>
                  <a:pt x="5581765" y="0"/>
                  <a:pt x="5632123" y="50358"/>
                  <a:pt x="5632123" y="112477"/>
                </a:cubicBezTo>
                <a:lnTo>
                  <a:pt x="5632123" y="5266622"/>
                </a:lnTo>
                <a:cubicBezTo>
                  <a:pt x="5632123" y="5328742"/>
                  <a:pt x="5581765" y="5379099"/>
                  <a:pt x="5519646" y="5379099"/>
                </a:cubicBezTo>
                <a:lnTo>
                  <a:pt x="112477" y="5379099"/>
                </a:lnTo>
                <a:cubicBezTo>
                  <a:pt x="50358" y="5379099"/>
                  <a:pt x="0" y="5328742"/>
                  <a:pt x="0" y="5266622"/>
                </a:cubicBezTo>
                <a:lnTo>
                  <a:pt x="0" y="112477"/>
                </a:lnTo>
                <a:cubicBezTo>
                  <a:pt x="0" y="50399"/>
                  <a:pt x="50399" y="0"/>
                  <a:pt x="112477" y="0"/>
                </a:cubicBezTo>
                <a:close/>
              </a:path>
            </a:pathLst>
          </a:custGeom>
          <a:solidFill>
            <a:srgbClr val="1A1A1A"/>
          </a:solidFill>
          <a:ln w="25400">
            <a:solidFill>
              <a:srgbClr val="95B8C0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 dirty="0"/>
          </a:p>
        </p:txBody>
      </p:sp>
      <p:sp>
        <p:nvSpPr>
          <p:cNvPr id="9" name="Shape 6"/>
          <p:cNvSpPr/>
          <p:nvPr/>
        </p:nvSpPr>
        <p:spPr>
          <a:xfrm>
            <a:off x="555247" y="1668083"/>
            <a:ext cx="210853" cy="187425"/>
          </a:xfrm>
          <a:custGeom>
            <a:avLst/>
            <a:gdLst/>
            <a:ahLst/>
            <a:cxnLst/>
            <a:rect l="l" t="t" r="r" b="b"/>
            <a:pathLst>
              <a:path w="210853" h="187425">
                <a:moveTo>
                  <a:pt x="132076" y="439"/>
                </a:moveTo>
                <a:cubicBezTo>
                  <a:pt x="125853" y="-1354"/>
                  <a:pt x="119374" y="2270"/>
                  <a:pt x="117580" y="8493"/>
                </a:cubicBezTo>
                <a:lnTo>
                  <a:pt x="70724" y="172490"/>
                </a:lnTo>
                <a:cubicBezTo>
                  <a:pt x="68930" y="178713"/>
                  <a:pt x="72554" y="185192"/>
                  <a:pt x="78777" y="186986"/>
                </a:cubicBezTo>
                <a:cubicBezTo>
                  <a:pt x="85000" y="188779"/>
                  <a:pt x="91480" y="185155"/>
                  <a:pt x="93273" y="178932"/>
                </a:cubicBezTo>
                <a:lnTo>
                  <a:pt x="140130" y="14935"/>
                </a:lnTo>
                <a:cubicBezTo>
                  <a:pt x="141923" y="8712"/>
                  <a:pt x="138299" y="2233"/>
                  <a:pt x="132076" y="439"/>
                </a:cubicBezTo>
                <a:close/>
                <a:moveTo>
                  <a:pt x="155724" y="50261"/>
                </a:moveTo>
                <a:cubicBezTo>
                  <a:pt x="151148" y="54836"/>
                  <a:pt x="151148" y="62268"/>
                  <a:pt x="155724" y="66843"/>
                </a:cubicBezTo>
                <a:lnTo>
                  <a:pt x="182593" y="93713"/>
                </a:lnTo>
                <a:lnTo>
                  <a:pt x="155724" y="120582"/>
                </a:lnTo>
                <a:cubicBezTo>
                  <a:pt x="151148" y="125157"/>
                  <a:pt x="151148" y="132589"/>
                  <a:pt x="155724" y="137164"/>
                </a:cubicBezTo>
                <a:cubicBezTo>
                  <a:pt x="160300" y="141740"/>
                  <a:pt x="167731" y="141740"/>
                  <a:pt x="172307" y="137164"/>
                </a:cubicBezTo>
                <a:lnTo>
                  <a:pt x="207449" y="102022"/>
                </a:lnTo>
                <a:cubicBezTo>
                  <a:pt x="212025" y="97446"/>
                  <a:pt x="212025" y="90015"/>
                  <a:pt x="207449" y="85439"/>
                </a:cubicBezTo>
                <a:lnTo>
                  <a:pt x="172307" y="50297"/>
                </a:lnTo>
                <a:cubicBezTo>
                  <a:pt x="167731" y="45721"/>
                  <a:pt x="160300" y="45721"/>
                  <a:pt x="155724" y="50297"/>
                </a:cubicBezTo>
                <a:close/>
                <a:moveTo>
                  <a:pt x="55166" y="50261"/>
                </a:moveTo>
                <a:cubicBezTo>
                  <a:pt x="50590" y="45685"/>
                  <a:pt x="43159" y="45685"/>
                  <a:pt x="38583" y="50261"/>
                </a:cubicBezTo>
                <a:lnTo>
                  <a:pt x="3441" y="85403"/>
                </a:lnTo>
                <a:cubicBezTo>
                  <a:pt x="-1135" y="89979"/>
                  <a:pt x="-1135" y="97410"/>
                  <a:pt x="3441" y="101986"/>
                </a:cubicBezTo>
                <a:lnTo>
                  <a:pt x="38583" y="137128"/>
                </a:lnTo>
                <a:cubicBezTo>
                  <a:pt x="43159" y="141704"/>
                  <a:pt x="50590" y="141704"/>
                  <a:pt x="55166" y="137128"/>
                </a:cubicBezTo>
                <a:cubicBezTo>
                  <a:pt x="59742" y="132552"/>
                  <a:pt x="59742" y="125121"/>
                  <a:pt x="55166" y="120545"/>
                </a:cubicBezTo>
                <a:lnTo>
                  <a:pt x="28297" y="93713"/>
                </a:lnTo>
                <a:lnTo>
                  <a:pt x="55129" y="66843"/>
                </a:lnTo>
                <a:cubicBezTo>
                  <a:pt x="59705" y="62268"/>
                  <a:pt x="59705" y="54836"/>
                  <a:pt x="55129" y="50261"/>
                </a:cubicBezTo>
                <a:close/>
              </a:path>
            </a:pathLst>
          </a:custGeom>
          <a:solidFill>
            <a:srgbClr val="95B8C0"/>
          </a:solidFill>
          <a:ln/>
        </p:spPr>
      </p:sp>
      <p:sp>
        <p:nvSpPr>
          <p:cNvPr id="10" name="Text 7"/>
          <p:cNvSpPr/>
          <p:nvPr/>
        </p:nvSpPr>
        <p:spPr>
          <a:xfrm>
            <a:off x="852784" y="1630598"/>
            <a:ext cx="2251923" cy="32799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6" b="1" dirty="0" err="1">
                <a:solidFill>
                  <a:srgbClr val="FFFFFF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完整核心代码</a:t>
            </a:r>
            <a:r>
              <a:rPr lang="zh-CN" altLang="en-US" sz="1476" b="1" dirty="0">
                <a:solidFill>
                  <a:srgbClr val="FFFFFF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伪代码</a:t>
            </a:r>
            <a:r>
              <a:rPr lang="en-US" sz="1476" b="1" dirty="0" err="1">
                <a:solidFill>
                  <a:srgbClr val="FFFFFF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片段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6175656" y="1465039"/>
            <a:ext cx="5638370" cy="1168283"/>
          </a:xfrm>
          <a:custGeom>
            <a:avLst/>
            <a:gdLst/>
            <a:ahLst/>
            <a:cxnLst/>
            <a:rect l="l" t="t" r="r" b="b"/>
            <a:pathLst>
              <a:path w="5638370" h="1168283">
                <a:moveTo>
                  <a:pt x="112459" y="0"/>
                </a:moveTo>
                <a:lnTo>
                  <a:pt x="5525912" y="0"/>
                </a:lnTo>
                <a:cubicBezTo>
                  <a:pt x="5588021" y="0"/>
                  <a:pt x="5638370" y="50350"/>
                  <a:pt x="5638370" y="112459"/>
                </a:cubicBezTo>
                <a:lnTo>
                  <a:pt x="5638370" y="1055824"/>
                </a:lnTo>
                <a:cubicBezTo>
                  <a:pt x="5638370" y="1117933"/>
                  <a:pt x="5588021" y="1168283"/>
                  <a:pt x="5525912" y="1168283"/>
                </a:cubicBezTo>
                <a:lnTo>
                  <a:pt x="112459" y="1168283"/>
                </a:lnTo>
                <a:cubicBezTo>
                  <a:pt x="50391" y="1168283"/>
                  <a:pt x="0" y="1117892"/>
                  <a:pt x="0" y="1055824"/>
                </a:cubicBezTo>
                <a:lnTo>
                  <a:pt x="0" y="112459"/>
                </a:lnTo>
                <a:cubicBezTo>
                  <a:pt x="0" y="50391"/>
                  <a:pt x="50391" y="0"/>
                  <a:pt x="112459" y="0"/>
                </a:cubicBezTo>
                <a:close/>
              </a:path>
            </a:pathLst>
          </a:custGeom>
          <a:solidFill>
            <a:srgbClr val="1A1A1A"/>
          </a:solidFill>
          <a:ln w="8467">
            <a:solidFill>
              <a:srgbClr val="95B8C0">
                <a:alpha val="30196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6352148" y="1655591"/>
            <a:ext cx="187425" cy="187425"/>
          </a:xfrm>
          <a:custGeom>
            <a:avLst/>
            <a:gdLst/>
            <a:ahLst/>
            <a:cxnLst/>
            <a:rect l="l" t="t" r="r" b="b"/>
            <a:pathLst>
              <a:path w="187425" h="187425">
                <a:moveTo>
                  <a:pt x="93713" y="187425"/>
                </a:moveTo>
                <a:cubicBezTo>
                  <a:pt x="145434" y="187425"/>
                  <a:pt x="187425" y="145434"/>
                  <a:pt x="187425" y="93713"/>
                </a:cubicBezTo>
                <a:cubicBezTo>
                  <a:pt x="187425" y="41991"/>
                  <a:pt x="145434" y="0"/>
                  <a:pt x="93713" y="0"/>
                </a:cubicBezTo>
                <a:cubicBezTo>
                  <a:pt x="41991" y="0"/>
                  <a:pt x="0" y="41991"/>
                  <a:pt x="0" y="93713"/>
                </a:cubicBezTo>
                <a:cubicBezTo>
                  <a:pt x="0" y="145434"/>
                  <a:pt x="41991" y="187425"/>
                  <a:pt x="93713" y="187425"/>
                </a:cubicBezTo>
                <a:close/>
                <a:moveTo>
                  <a:pt x="81998" y="58570"/>
                </a:moveTo>
                <a:cubicBezTo>
                  <a:pt x="81998" y="52105"/>
                  <a:pt x="87247" y="46856"/>
                  <a:pt x="93713" y="46856"/>
                </a:cubicBezTo>
                <a:cubicBezTo>
                  <a:pt x="100178" y="46856"/>
                  <a:pt x="105427" y="52105"/>
                  <a:pt x="105427" y="58570"/>
                </a:cubicBezTo>
                <a:cubicBezTo>
                  <a:pt x="105427" y="65035"/>
                  <a:pt x="100178" y="70284"/>
                  <a:pt x="93713" y="70284"/>
                </a:cubicBezTo>
                <a:cubicBezTo>
                  <a:pt x="87247" y="70284"/>
                  <a:pt x="81998" y="65035"/>
                  <a:pt x="81998" y="58570"/>
                </a:cubicBezTo>
                <a:close/>
                <a:moveTo>
                  <a:pt x="79070" y="81998"/>
                </a:moveTo>
                <a:lnTo>
                  <a:pt x="96641" y="81998"/>
                </a:lnTo>
                <a:cubicBezTo>
                  <a:pt x="101510" y="81998"/>
                  <a:pt x="105427" y="85915"/>
                  <a:pt x="105427" y="90784"/>
                </a:cubicBezTo>
                <a:lnTo>
                  <a:pt x="105427" y="122998"/>
                </a:lnTo>
                <a:lnTo>
                  <a:pt x="108355" y="122998"/>
                </a:lnTo>
                <a:cubicBezTo>
                  <a:pt x="113224" y="122998"/>
                  <a:pt x="117141" y="126915"/>
                  <a:pt x="117141" y="131783"/>
                </a:cubicBezTo>
                <a:cubicBezTo>
                  <a:pt x="117141" y="136652"/>
                  <a:pt x="113224" y="140569"/>
                  <a:pt x="108355" y="140569"/>
                </a:cubicBezTo>
                <a:lnTo>
                  <a:pt x="79070" y="140569"/>
                </a:lnTo>
                <a:cubicBezTo>
                  <a:pt x="74201" y="140569"/>
                  <a:pt x="70284" y="136652"/>
                  <a:pt x="70284" y="131783"/>
                </a:cubicBezTo>
                <a:cubicBezTo>
                  <a:pt x="70284" y="126915"/>
                  <a:pt x="74201" y="122998"/>
                  <a:pt x="79070" y="122998"/>
                </a:cubicBezTo>
                <a:lnTo>
                  <a:pt x="87855" y="122998"/>
                </a:lnTo>
                <a:lnTo>
                  <a:pt x="87855" y="99570"/>
                </a:lnTo>
                <a:lnTo>
                  <a:pt x="79070" y="99570"/>
                </a:lnTo>
                <a:cubicBezTo>
                  <a:pt x="74201" y="99570"/>
                  <a:pt x="70284" y="95653"/>
                  <a:pt x="70284" y="90784"/>
                </a:cubicBezTo>
                <a:cubicBezTo>
                  <a:pt x="70284" y="85915"/>
                  <a:pt x="74201" y="81998"/>
                  <a:pt x="79070" y="81998"/>
                </a:cubicBezTo>
                <a:close/>
              </a:path>
            </a:pathLst>
          </a:custGeom>
          <a:solidFill>
            <a:srgbClr val="95B8C0"/>
          </a:solidFill>
          <a:ln/>
        </p:spPr>
      </p:sp>
      <p:sp>
        <p:nvSpPr>
          <p:cNvPr id="15" name="Text 12"/>
          <p:cNvSpPr/>
          <p:nvPr/>
        </p:nvSpPr>
        <p:spPr>
          <a:xfrm>
            <a:off x="6637971" y="1618106"/>
            <a:ext cx="843413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6" b="1" dirty="0">
                <a:solidFill>
                  <a:srgbClr val="FFFFFF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模块作用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328720" y="1992956"/>
            <a:ext cx="5407213" cy="4873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81" dirty="0">
                <a:solidFill>
                  <a:srgbClr val="D1D5D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通过GitHub API获取用户仓库数据，分析用户</a:t>
            </a:r>
            <a:r>
              <a:rPr lang="en-US" sz="1181" dirty="0">
                <a:solidFill>
                  <a:srgbClr val="FFD700"/>
                </a:solidFill>
                <a:highlight>
                  <a:srgbClr val="95B8C0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技能 </a:t>
            </a:r>
            <a:r>
              <a:rPr lang="en-US" sz="1181" dirty="0">
                <a:solidFill>
                  <a:srgbClr val="D1D5D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、</a:t>
            </a:r>
            <a:r>
              <a:rPr lang="en-US" sz="1181" dirty="0">
                <a:solidFill>
                  <a:srgbClr val="FFD700"/>
                </a:solidFill>
                <a:highlight>
                  <a:srgbClr val="95B8C0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核心领域 </a:t>
            </a:r>
            <a:r>
              <a:rPr lang="en-US" sz="1181" dirty="0">
                <a:solidFill>
                  <a:srgbClr val="D1D5D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、</a:t>
            </a:r>
            <a:r>
              <a:rPr lang="en-US" sz="1181" dirty="0">
                <a:solidFill>
                  <a:srgbClr val="FFD700"/>
                </a:solidFill>
                <a:highlight>
                  <a:srgbClr val="95B8C0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经验等级 </a:t>
            </a:r>
            <a:r>
              <a:rPr lang="en-US" sz="1181" dirty="0">
                <a:solidFill>
                  <a:srgbClr val="D1D5D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，为个性化匹配提供依据。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175656" y="2752026"/>
            <a:ext cx="5638370" cy="3229958"/>
          </a:xfrm>
          <a:custGeom>
            <a:avLst/>
            <a:gdLst/>
            <a:ahLst/>
            <a:cxnLst/>
            <a:rect l="l" t="t" r="r" b="b"/>
            <a:pathLst>
              <a:path w="5638370" h="3229958">
                <a:moveTo>
                  <a:pt x="112467" y="0"/>
                </a:moveTo>
                <a:lnTo>
                  <a:pt x="5525903" y="0"/>
                </a:lnTo>
                <a:cubicBezTo>
                  <a:pt x="5588017" y="0"/>
                  <a:pt x="5638370" y="50353"/>
                  <a:pt x="5638370" y="112467"/>
                </a:cubicBezTo>
                <a:lnTo>
                  <a:pt x="5638370" y="3117491"/>
                </a:lnTo>
                <a:cubicBezTo>
                  <a:pt x="5638370" y="3179605"/>
                  <a:pt x="5588017" y="3229958"/>
                  <a:pt x="5525903" y="3229958"/>
                </a:cubicBezTo>
                <a:lnTo>
                  <a:pt x="112467" y="3229958"/>
                </a:lnTo>
                <a:cubicBezTo>
                  <a:pt x="50353" y="3229958"/>
                  <a:pt x="0" y="3179605"/>
                  <a:pt x="0" y="3117491"/>
                </a:cubicBezTo>
                <a:lnTo>
                  <a:pt x="0" y="112467"/>
                </a:lnTo>
                <a:cubicBezTo>
                  <a:pt x="0" y="50353"/>
                  <a:pt x="50353" y="0"/>
                  <a:pt x="112467" y="0"/>
                </a:cubicBezTo>
                <a:close/>
              </a:path>
            </a:pathLst>
          </a:custGeom>
          <a:solidFill>
            <a:srgbClr val="1A1A1A"/>
          </a:solidFill>
          <a:ln w="8467">
            <a:solidFill>
              <a:srgbClr val="8FB3A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8" name="Shape 15"/>
          <p:cNvSpPr/>
          <p:nvPr/>
        </p:nvSpPr>
        <p:spPr>
          <a:xfrm>
            <a:off x="6352148" y="2942573"/>
            <a:ext cx="187425" cy="187425"/>
          </a:xfrm>
          <a:custGeom>
            <a:avLst/>
            <a:gdLst/>
            <a:ahLst/>
            <a:cxnLst/>
            <a:rect l="l" t="t" r="r" b="b"/>
            <a:pathLst>
              <a:path w="187425" h="187425">
                <a:moveTo>
                  <a:pt x="0" y="26357"/>
                </a:moveTo>
                <a:cubicBezTo>
                  <a:pt x="0" y="21525"/>
                  <a:pt x="3917" y="17571"/>
                  <a:pt x="8786" y="17571"/>
                </a:cubicBezTo>
                <a:lnTo>
                  <a:pt x="26357" y="17571"/>
                </a:lnTo>
                <a:cubicBezTo>
                  <a:pt x="31225" y="17571"/>
                  <a:pt x="35142" y="21488"/>
                  <a:pt x="35142" y="26357"/>
                </a:cubicBezTo>
                <a:lnTo>
                  <a:pt x="35142" y="64427"/>
                </a:lnTo>
                <a:lnTo>
                  <a:pt x="43928" y="64427"/>
                </a:lnTo>
                <a:cubicBezTo>
                  <a:pt x="48796" y="64427"/>
                  <a:pt x="52713" y="68344"/>
                  <a:pt x="52713" y="73213"/>
                </a:cubicBezTo>
                <a:cubicBezTo>
                  <a:pt x="52713" y="78082"/>
                  <a:pt x="48796" y="81998"/>
                  <a:pt x="43928" y="81998"/>
                </a:cubicBezTo>
                <a:lnTo>
                  <a:pt x="8786" y="81998"/>
                </a:lnTo>
                <a:cubicBezTo>
                  <a:pt x="3917" y="81998"/>
                  <a:pt x="0" y="78082"/>
                  <a:pt x="0" y="73213"/>
                </a:cubicBezTo>
                <a:cubicBezTo>
                  <a:pt x="0" y="68344"/>
                  <a:pt x="3917" y="64427"/>
                  <a:pt x="8786" y="64427"/>
                </a:cubicBezTo>
                <a:lnTo>
                  <a:pt x="17571" y="64427"/>
                </a:lnTo>
                <a:lnTo>
                  <a:pt x="17571" y="35142"/>
                </a:lnTo>
                <a:lnTo>
                  <a:pt x="8786" y="35142"/>
                </a:lnTo>
                <a:cubicBezTo>
                  <a:pt x="3917" y="35142"/>
                  <a:pt x="0" y="31225"/>
                  <a:pt x="0" y="26357"/>
                </a:cubicBezTo>
                <a:close/>
                <a:moveTo>
                  <a:pt x="11128" y="110259"/>
                </a:moveTo>
                <a:cubicBezTo>
                  <a:pt x="15301" y="107110"/>
                  <a:pt x="20390" y="105427"/>
                  <a:pt x="25625" y="105427"/>
                </a:cubicBezTo>
                <a:lnTo>
                  <a:pt x="27418" y="105427"/>
                </a:lnTo>
                <a:cubicBezTo>
                  <a:pt x="39755" y="105427"/>
                  <a:pt x="49785" y="115457"/>
                  <a:pt x="49785" y="127793"/>
                </a:cubicBezTo>
                <a:cubicBezTo>
                  <a:pt x="49785" y="134968"/>
                  <a:pt x="46344" y="141667"/>
                  <a:pt x="40560" y="145877"/>
                </a:cubicBezTo>
                <a:lnTo>
                  <a:pt x="31774" y="152283"/>
                </a:lnTo>
                <a:lnTo>
                  <a:pt x="43928" y="152283"/>
                </a:lnTo>
                <a:cubicBezTo>
                  <a:pt x="48796" y="152283"/>
                  <a:pt x="52713" y="156200"/>
                  <a:pt x="52713" y="161068"/>
                </a:cubicBezTo>
                <a:cubicBezTo>
                  <a:pt x="52713" y="165937"/>
                  <a:pt x="48796" y="169854"/>
                  <a:pt x="43928" y="169854"/>
                </a:cubicBezTo>
                <a:lnTo>
                  <a:pt x="10726" y="169854"/>
                </a:lnTo>
                <a:cubicBezTo>
                  <a:pt x="4795" y="169854"/>
                  <a:pt x="0" y="165059"/>
                  <a:pt x="0" y="159128"/>
                </a:cubicBezTo>
                <a:cubicBezTo>
                  <a:pt x="0" y="155687"/>
                  <a:pt x="1647" y="152466"/>
                  <a:pt x="4429" y="150453"/>
                </a:cubicBezTo>
                <a:lnTo>
                  <a:pt x="30237" y="131673"/>
                </a:lnTo>
                <a:cubicBezTo>
                  <a:pt x="31482" y="130758"/>
                  <a:pt x="32214" y="129331"/>
                  <a:pt x="32214" y="127793"/>
                </a:cubicBezTo>
                <a:cubicBezTo>
                  <a:pt x="32214" y="125157"/>
                  <a:pt x="30054" y="122998"/>
                  <a:pt x="27418" y="122998"/>
                </a:cubicBezTo>
                <a:lnTo>
                  <a:pt x="25625" y="122998"/>
                </a:lnTo>
                <a:cubicBezTo>
                  <a:pt x="24197" y="122998"/>
                  <a:pt x="22806" y="123474"/>
                  <a:pt x="21671" y="124316"/>
                </a:cubicBezTo>
                <a:lnTo>
                  <a:pt x="14057" y="130026"/>
                </a:lnTo>
                <a:cubicBezTo>
                  <a:pt x="10177" y="132955"/>
                  <a:pt x="4686" y="132149"/>
                  <a:pt x="1757" y="128269"/>
                </a:cubicBezTo>
                <a:cubicBezTo>
                  <a:pt x="-1171" y="124389"/>
                  <a:pt x="-366" y="118898"/>
                  <a:pt x="3514" y="115969"/>
                </a:cubicBezTo>
                <a:lnTo>
                  <a:pt x="11128" y="110259"/>
                </a:lnTo>
                <a:close/>
                <a:moveTo>
                  <a:pt x="81998" y="23428"/>
                </a:moveTo>
                <a:lnTo>
                  <a:pt x="175711" y="23428"/>
                </a:lnTo>
                <a:cubicBezTo>
                  <a:pt x="182190" y="23428"/>
                  <a:pt x="187425" y="28663"/>
                  <a:pt x="187425" y="35142"/>
                </a:cubicBezTo>
                <a:cubicBezTo>
                  <a:pt x="187425" y="41622"/>
                  <a:pt x="182190" y="46856"/>
                  <a:pt x="175711" y="46856"/>
                </a:cubicBezTo>
                <a:lnTo>
                  <a:pt x="81998" y="46856"/>
                </a:lnTo>
                <a:cubicBezTo>
                  <a:pt x="75519" y="46856"/>
                  <a:pt x="70284" y="41622"/>
                  <a:pt x="70284" y="35142"/>
                </a:cubicBezTo>
                <a:cubicBezTo>
                  <a:pt x="70284" y="28663"/>
                  <a:pt x="75519" y="23428"/>
                  <a:pt x="81998" y="23428"/>
                </a:cubicBezTo>
                <a:close/>
                <a:moveTo>
                  <a:pt x="81998" y="81998"/>
                </a:moveTo>
                <a:lnTo>
                  <a:pt x="175711" y="81998"/>
                </a:lnTo>
                <a:cubicBezTo>
                  <a:pt x="182190" y="81998"/>
                  <a:pt x="187425" y="87233"/>
                  <a:pt x="187425" y="93713"/>
                </a:cubicBezTo>
                <a:cubicBezTo>
                  <a:pt x="187425" y="100192"/>
                  <a:pt x="182190" y="105427"/>
                  <a:pt x="175711" y="105427"/>
                </a:cubicBezTo>
                <a:lnTo>
                  <a:pt x="81998" y="105427"/>
                </a:lnTo>
                <a:cubicBezTo>
                  <a:pt x="75519" y="105427"/>
                  <a:pt x="70284" y="100192"/>
                  <a:pt x="70284" y="93713"/>
                </a:cubicBezTo>
                <a:cubicBezTo>
                  <a:pt x="70284" y="87233"/>
                  <a:pt x="75519" y="81998"/>
                  <a:pt x="81998" y="81998"/>
                </a:cubicBezTo>
                <a:close/>
                <a:moveTo>
                  <a:pt x="81998" y="140569"/>
                </a:moveTo>
                <a:lnTo>
                  <a:pt x="175711" y="140569"/>
                </a:lnTo>
                <a:cubicBezTo>
                  <a:pt x="182190" y="140569"/>
                  <a:pt x="187425" y="145804"/>
                  <a:pt x="187425" y="152283"/>
                </a:cubicBezTo>
                <a:cubicBezTo>
                  <a:pt x="187425" y="158762"/>
                  <a:pt x="182190" y="163997"/>
                  <a:pt x="175711" y="163997"/>
                </a:cubicBezTo>
                <a:lnTo>
                  <a:pt x="81998" y="163997"/>
                </a:lnTo>
                <a:cubicBezTo>
                  <a:pt x="75519" y="163997"/>
                  <a:pt x="70284" y="158762"/>
                  <a:pt x="70284" y="152283"/>
                </a:cubicBezTo>
                <a:cubicBezTo>
                  <a:pt x="70284" y="145804"/>
                  <a:pt x="75519" y="140569"/>
                  <a:pt x="81998" y="140569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19" name="Text 16"/>
          <p:cNvSpPr/>
          <p:nvPr/>
        </p:nvSpPr>
        <p:spPr>
          <a:xfrm>
            <a:off x="6563001" y="2905088"/>
            <a:ext cx="5191674" cy="26239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76" b="1" dirty="0">
                <a:solidFill>
                  <a:srgbClr val="FFFFFF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核心逻辑</a:t>
            </a:r>
            <a:endParaRPr lang="en-US" sz="1600" dirty="0"/>
          </a:p>
        </p:txBody>
      </p:sp>
      <p:sp>
        <p:nvSpPr>
          <p:cNvPr id="20" name="Shape 17"/>
          <p:cNvSpPr/>
          <p:nvPr/>
        </p:nvSpPr>
        <p:spPr>
          <a:xfrm>
            <a:off x="6328720" y="3279939"/>
            <a:ext cx="224910" cy="224910"/>
          </a:xfrm>
          <a:custGeom>
            <a:avLst/>
            <a:gdLst/>
            <a:ahLst/>
            <a:cxnLst/>
            <a:rect l="l" t="t" r="r" b="b"/>
            <a:pathLst>
              <a:path w="224910" h="224910">
                <a:moveTo>
                  <a:pt x="74969" y="0"/>
                </a:moveTo>
                <a:lnTo>
                  <a:pt x="149941" y="0"/>
                </a:lnTo>
                <a:cubicBezTo>
                  <a:pt x="191317" y="0"/>
                  <a:pt x="224910" y="33593"/>
                  <a:pt x="224910" y="74969"/>
                </a:cubicBezTo>
                <a:lnTo>
                  <a:pt x="224910" y="149941"/>
                </a:lnTo>
                <a:cubicBezTo>
                  <a:pt x="224910" y="191317"/>
                  <a:pt x="191317" y="224910"/>
                  <a:pt x="149941" y="224910"/>
                </a:cubicBezTo>
                <a:lnTo>
                  <a:pt x="74969" y="224910"/>
                </a:lnTo>
                <a:cubicBezTo>
                  <a:pt x="33593" y="224910"/>
                  <a:pt x="0" y="191317"/>
                  <a:pt x="0" y="149941"/>
                </a:cubicBezTo>
                <a:lnTo>
                  <a:pt x="0" y="74969"/>
                </a:lnTo>
                <a:cubicBezTo>
                  <a:pt x="0" y="33593"/>
                  <a:pt x="33593" y="0"/>
                  <a:pt x="74969" y="0"/>
                </a:cubicBezTo>
                <a:close/>
              </a:path>
            </a:pathLst>
          </a:custGeom>
          <a:gradFill flip="none" rotWithShape="1">
            <a:gsLst>
              <a:gs pos="0">
                <a:srgbClr val="39A897"/>
              </a:gs>
              <a:gs pos="100000">
                <a:srgbClr val="8FB3AC"/>
              </a:gs>
            </a:gsLst>
            <a:lin ang="2700000" scaled="1"/>
          </a:gradFill>
          <a:ln/>
        </p:spPr>
      </p:sp>
      <p:sp>
        <p:nvSpPr>
          <p:cNvPr id="21" name="Text 18"/>
          <p:cNvSpPr/>
          <p:nvPr/>
        </p:nvSpPr>
        <p:spPr>
          <a:xfrm>
            <a:off x="6415306" y="3298681"/>
            <a:ext cx="121826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6666085" y="3279939"/>
            <a:ext cx="1789909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仓库获取</a:t>
            </a:r>
            <a:endParaRPr lang="en-US" sz="1600" dirty="0"/>
          </a:p>
        </p:txBody>
      </p:sp>
      <p:sp>
        <p:nvSpPr>
          <p:cNvPr id="23" name="Text 20"/>
          <p:cNvSpPr/>
          <p:nvPr/>
        </p:nvSpPr>
        <p:spPr>
          <a:xfrm>
            <a:off x="6666085" y="3542334"/>
            <a:ext cx="1780538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带</a:t>
            </a:r>
            <a:r>
              <a:rPr lang="en-US" sz="1033" dirty="0">
                <a:solidFill>
                  <a:srgbClr val="FFD7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3天缓存机制</a:t>
            </a:r>
            <a:r>
              <a:rPr lang="en-US" sz="1033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，减少API调用</a:t>
            </a: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>
            <a:off x="6328720" y="3804729"/>
            <a:ext cx="224910" cy="224910"/>
          </a:xfrm>
          <a:custGeom>
            <a:avLst/>
            <a:gdLst/>
            <a:ahLst/>
            <a:cxnLst/>
            <a:rect l="l" t="t" r="r" b="b"/>
            <a:pathLst>
              <a:path w="224910" h="224910">
                <a:moveTo>
                  <a:pt x="74969" y="0"/>
                </a:moveTo>
                <a:lnTo>
                  <a:pt x="149941" y="0"/>
                </a:lnTo>
                <a:cubicBezTo>
                  <a:pt x="191317" y="0"/>
                  <a:pt x="224910" y="33593"/>
                  <a:pt x="224910" y="74969"/>
                </a:cubicBezTo>
                <a:lnTo>
                  <a:pt x="224910" y="149941"/>
                </a:lnTo>
                <a:cubicBezTo>
                  <a:pt x="224910" y="191317"/>
                  <a:pt x="191317" y="224910"/>
                  <a:pt x="149941" y="224910"/>
                </a:cubicBezTo>
                <a:lnTo>
                  <a:pt x="74969" y="224910"/>
                </a:lnTo>
                <a:cubicBezTo>
                  <a:pt x="33593" y="224910"/>
                  <a:pt x="0" y="191317"/>
                  <a:pt x="0" y="149941"/>
                </a:cubicBezTo>
                <a:lnTo>
                  <a:pt x="0" y="74969"/>
                </a:lnTo>
                <a:cubicBezTo>
                  <a:pt x="0" y="33593"/>
                  <a:pt x="33593" y="0"/>
                  <a:pt x="74969" y="0"/>
                </a:cubicBezTo>
                <a:close/>
              </a:path>
            </a:pathLst>
          </a:custGeom>
          <a:gradFill flip="none" rotWithShape="1">
            <a:gsLst>
              <a:gs pos="0">
                <a:srgbClr val="95B8C0"/>
              </a:gs>
              <a:gs pos="100000">
                <a:srgbClr val="8FB3AC"/>
              </a:gs>
            </a:gsLst>
            <a:lin ang="2700000" scaled="1"/>
          </a:gradFill>
          <a:ln/>
        </p:spPr>
      </p:sp>
      <p:sp>
        <p:nvSpPr>
          <p:cNvPr id="25" name="Text 22"/>
          <p:cNvSpPr/>
          <p:nvPr/>
        </p:nvSpPr>
        <p:spPr>
          <a:xfrm>
            <a:off x="6404276" y="3823471"/>
            <a:ext cx="140569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6666085" y="3804729"/>
            <a:ext cx="1780538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无仓库适配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6666085" y="4067124"/>
            <a:ext cx="1771167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基于</a:t>
            </a:r>
            <a:r>
              <a:rPr lang="en-US" sz="1033" dirty="0">
                <a:solidFill>
                  <a:srgbClr val="FFD7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用户名哈希</a:t>
            </a:r>
            <a:r>
              <a:rPr lang="en-US" sz="1033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生成唯一偏好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6328720" y="4329519"/>
            <a:ext cx="224910" cy="224910"/>
          </a:xfrm>
          <a:custGeom>
            <a:avLst/>
            <a:gdLst/>
            <a:ahLst/>
            <a:cxnLst/>
            <a:rect l="l" t="t" r="r" b="b"/>
            <a:pathLst>
              <a:path w="224910" h="224910">
                <a:moveTo>
                  <a:pt x="74969" y="0"/>
                </a:moveTo>
                <a:lnTo>
                  <a:pt x="149941" y="0"/>
                </a:lnTo>
                <a:cubicBezTo>
                  <a:pt x="191317" y="0"/>
                  <a:pt x="224910" y="33593"/>
                  <a:pt x="224910" y="74969"/>
                </a:cubicBezTo>
                <a:lnTo>
                  <a:pt x="224910" y="149941"/>
                </a:lnTo>
                <a:cubicBezTo>
                  <a:pt x="224910" y="191317"/>
                  <a:pt x="191317" y="224910"/>
                  <a:pt x="149941" y="224910"/>
                </a:cubicBezTo>
                <a:lnTo>
                  <a:pt x="74969" y="224910"/>
                </a:lnTo>
                <a:cubicBezTo>
                  <a:pt x="33593" y="224910"/>
                  <a:pt x="0" y="191317"/>
                  <a:pt x="0" y="149941"/>
                </a:cubicBezTo>
                <a:lnTo>
                  <a:pt x="0" y="74969"/>
                </a:lnTo>
                <a:cubicBezTo>
                  <a:pt x="0" y="33593"/>
                  <a:pt x="33593" y="0"/>
                  <a:pt x="74969" y="0"/>
                </a:cubicBezTo>
                <a:close/>
              </a:path>
            </a:pathLst>
          </a:custGeom>
          <a:gradFill flip="none" rotWithShape="1">
            <a:gsLst>
              <a:gs pos="0">
                <a:srgbClr val="8FB3AC"/>
              </a:gs>
              <a:gs pos="100000">
                <a:srgbClr val="39A897"/>
              </a:gs>
            </a:gsLst>
            <a:lin ang="2700000" scaled="1"/>
          </a:gradFill>
          <a:ln/>
        </p:spPr>
      </p:sp>
      <p:sp>
        <p:nvSpPr>
          <p:cNvPr id="29" name="Text 26"/>
          <p:cNvSpPr/>
          <p:nvPr/>
        </p:nvSpPr>
        <p:spPr>
          <a:xfrm>
            <a:off x="6402518" y="4348261"/>
            <a:ext cx="140569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30" name="Text 27"/>
          <p:cNvSpPr/>
          <p:nvPr/>
        </p:nvSpPr>
        <p:spPr>
          <a:xfrm>
            <a:off x="6666085" y="4329519"/>
            <a:ext cx="1771167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技能分析</a:t>
            </a:r>
            <a:endParaRPr lang="en-US" sz="1600" dirty="0"/>
          </a:p>
        </p:txBody>
      </p:sp>
      <p:sp>
        <p:nvSpPr>
          <p:cNvPr id="31" name="Text 28"/>
          <p:cNvSpPr/>
          <p:nvPr/>
        </p:nvSpPr>
        <p:spPr>
          <a:xfrm>
            <a:off x="6666085" y="4591914"/>
            <a:ext cx="1761796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统计</a:t>
            </a:r>
            <a:r>
              <a:rPr lang="en-US" sz="1033" dirty="0">
                <a:solidFill>
                  <a:srgbClr val="FFD7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Top3语言</a:t>
            </a:r>
            <a:r>
              <a:rPr lang="en-US" sz="1033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+补充相关技能</a:t>
            </a:r>
            <a:endParaRPr lang="en-US" sz="1600" dirty="0"/>
          </a:p>
        </p:txBody>
      </p:sp>
      <p:sp>
        <p:nvSpPr>
          <p:cNvPr id="32" name="Shape 29"/>
          <p:cNvSpPr/>
          <p:nvPr/>
        </p:nvSpPr>
        <p:spPr>
          <a:xfrm>
            <a:off x="6328720" y="4854309"/>
            <a:ext cx="224910" cy="224910"/>
          </a:xfrm>
          <a:custGeom>
            <a:avLst/>
            <a:gdLst/>
            <a:ahLst/>
            <a:cxnLst/>
            <a:rect l="l" t="t" r="r" b="b"/>
            <a:pathLst>
              <a:path w="224910" h="224910">
                <a:moveTo>
                  <a:pt x="74969" y="0"/>
                </a:moveTo>
                <a:lnTo>
                  <a:pt x="149941" y="0"/>
                </a:lnTo>
                <a:cubicBezTo>
                  <a:pt x="191317" y="0"/>
                  <a:pt x="224910" y="33593"/>
                  <a:pt x="224910" y="74969"/>
                </a:cubicBezTo>
                <a:lnTo>
                  <a:pt x="224910" y="149941"/>
                </a:lnTo>
                <a:cubicBezTo>
                  <a:pt x="224910" y="191317"/>
                  <a:pt x="191317" y="224910"/>
                  <a:pt x="149941" y="224910"/>
                </a:cubicBezTo>
                <a:lnTo>
                  <a:pt x="74969" y="224910"/>
                </a:lnTo>
                <a:cubicBezTo>
                  <a:pt x="33593" y="224910"/>
                  <a:pt x="0" y="191317"/>
                  <a:pt x="0" y="149941"/>
                </a:cubicBezTo>
                <a:lnTo>
                  <a:pt x="0" y="74969"/>
                </a:lnTo>
                <a:cubicBezTo>
                  <a:pt x="0" y="33593"/>
                  <a:pt x="33593" y="0"/>
                  <a:pt x="74969" y="0"/>
                </a:cubicBezTo>
                <a:close/>
              </a:path>
            </a:pathLst>
          </a:custGeom>
          <a:gradFill flip="none" rotWithShape="1">
            <a:gsLst>
              <a:gs pos="0">
                <a:srgbClr val="39A897"/>
              </a:gs>
              <a:gs pos="100000">
                <a:srgbClr val="95B8C0"/>
              </a:gs>
            </a:gsLst>
            <a:lin ang="2700000" scaled="1"/>
          </a:gradFill>
          <a:ln/>
        </p:spPr>
      </p:sp>
      <p:sp>
        <p:nvSpPr>
          <p:cNvPr id="33" name="Text 30"/>
          <p:cNvSpPr/>
          <p:nvPr/>
        </p:nvSpPr>
        <p:spPr>
          <a:xfrm>
            <a:off x="6402713" y="4873051"/>
            <a:ext cx="140569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34" name="Text 31"/>
          <p:cNvSpPr/>
          <p:nvPr/>
        </p:nvSpPr>
        <p:spPr>
          <a:xfrm>
            <a:off x="6666085" y="4854309"/>
            <a:ext cx="1780538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领域判断</a:t>
            </a:r>
            <a:endParaRPr lang="en-US" sz="1600" dirty="0"/>
          </a:p>
        </p:txBody>
      </p:sp>
      <p:sp>
        <p:nvSpPr>
          <p:cNvPr id="35" name="Text 32"/>
          <p:cNvSpPr/>
          <p:nvPr/>
        </p:nvSpPr>
        <p:spPr>
          <a:xfrm>
            <a:off x="6666085" y="5116704"/>
            <a:ext cx="1771167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通过</a:t>
            </a:r>
            <a:r>
              <a:rPr lang="en-US" sz="1033" dirty="0">
                <a:solidFill>
                  <a:srgbClr val="FFD7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关键词匹配</a:t>
            </a:r>
            <a:r>
              <a:rPr lang="en-US" sz="1033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计算领域得分</a:t>
            </a:r>
            <a:endParaRPr lang="en-US" sz="1600" dirty="0"/>
          </a:p>
        </p:txBody>
      </p:sp>
      <p:sp>
        <p:nvSpPr>
          <p:cNvPr id="36" name="Shape 33"/>
          <p:cNvSpPr/>
          <p:nvPr/>
        </p:nvSpPr>
        <p:spPr>
          <a:xfrm>
            <a:off x="6328720" y="5379099"/>
            <a:ext cx="224910" cy="224910"/>
          </a:xfrm>
          <a:custGeom>
            <a:avLst/>
            <a:gdLst/>
            <a:ahLst/>
            <a:cxnLst/>
            <a:rect l="l" t="t" r="r" b="b"/>
            <a:pathLst>
              <a:path w="224910" h="224910">
                <a:moveTo>
                  <a:pt x="74969" y="0"/>
                </a:moveTo>
                <a:lnTo>
                  <a:pt x="149941" y="0"/>
                </a:lnTo>
                <a:cubicBezTo>
                  <a:pt x="191317" y="0"/>
                  <a:pt x="224910" y="33593"/>
                  <a:pt x="224910" y="74969"/>
                </a:cubicBezTo>
                <a:lnTo>
                  <a:pt x="224910" y="149941"/>
                </a:lnTo>
                <a:cubicBezTo>
                  <a:pt x="224910" y="191317"/>
                  <a:pt x="191317" y="224910"/>
                  <a:pt x="149941" y="224910"/>
                </a:cubicBezTo>
                <a:lnTo>
                  <a:pt x="74969" y="224910"/>
                </a:lnTo>
                <a:cubicBezTo>
                  <a:pt x="33593" y="224910"/>
                  <a:pt x="0" y="191317"/>
                  <a:pt x="0" y="149941"/>
                </a:cubicBezTo>
                <a:lnTo>
                  <a:pt x="0" y="74969"/>
                </a:lnTo>
                <a:cubicBezTo>
                  <a:pt x="0" y="33593"/>
                  <a:pt x="33593" y="0"/>
                  <a:pt x="74969" y="0"/>
                </a:cubicBezTo>
                <a:close/>
              </a:path>
            </a:pathLst>
          </a:custGeom>
          <a:gradFill flip="none" rotWithShape="1">
            <a:gsLst>
              <a:gs pos="0">
                <a:srgbClr val="95B8C0"/>
              </a:gs>
              <a:gs pos="100000">
                <a:srgbClr val="8FB3AC"/>
              </a:gs>
            </a:gsLst>
            <a:lin ang="2700000" scaled="1"/>
          </a:gradFill>
          <a:ln/>
        </p:spPr>
      </p:sp>
      <p:sp>
        <p:nvSpPr>
          <p:cNvPr id="37" name="Text 34"/>
          <p:cNvSpPr/>
          <p:nvPr/>
        </p:nvSpPr>
        <p:spPr>
          <a:xfrm>
            <a:off x="6401933" y="5397842"/>
            <a:ext cx="140569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38" name="Text 35"/>
          <p:cNvSpPr/>
          <p:nvPr/>
        </p:nvSpPr>
        <p:spPr>
          <a:xfrm>
            <a:off x="6666085" y="5379099"/>
            <a:ext cx="1593113" cy="22491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81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经验分级</a:t>
            </a:r>
            <a:endParaRPr lang="en-US" sz="1600" dirty="0"/>
          </a:p>
        </p:txBody>
      </p:sp>
      <p:sp>
        <p:nvSpPr>
          <p:cNvPr id="39" name="Text 36"/>
          <p:cNvSpPr/>
          <p:nvPr/>
        </p:nvSpPr>
        <p:spPr>
          <a:xfrm>
            <a:off x="6666085" y="5641494"/>
            <a:ext cx="1583742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33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基于</a:t>
            </a:r>
            <a:r>
              <a:rPr lang="en-US" sz="1033" dirty="0">
                <a:solidFill>
                  <a:srgbClr val="FFD7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仓库平均星数</a:t>
            </a:r>
            <a:r>
              <a:rPr lang="en-US" sz="1033" dirty="0">
                <a:solidFill>
                  <a:srgbClr val="99A1A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分为3级</a:t>
            </a:r>
            <a:endParaRPr lang="en-US" sz="1600" dirty="0"/>
          </a:p>
        </p:txBody>
      </p:sp>
      <p:sp>
        <p:nvSpPr>
          <p:cNvPr id="40" name="Shape 37"/>
          <p:cNvSpPr/>
          <p:nvPr/>
        </p:nvSpPr>
        <p:spPr>
          <a:xfrm>
            <a:off x="6175656" y="6100689"/>
            <a:ext cx="1824271" cy="755948"/>
          </a:xfrm>
          <a:custGeom>
            <a:avLst/>
            <a:gdLst/>
            <a:ahLst/>
            <a:cxnLst/>
            <a:rect l="l" t="t" r="r" b="b"/>
            <a:pathLst>
              <a:path w="1824271" h="755948">
                <a:moveTo>
                  <a:pt x="112455" y="0"/>
                </a:moveTo>
                <a:lnTo>
                  <a:pt x="1711816" y="0"/>
                </a:lnTo>
                <a:cubicBezTo>
                  <a:pt x="1773923" y="0"/>
                  <a:pt x="1824271" y="50348"/>
                  <a:pt x="1824271" y="112455"/>
                </a:cubicBezTo>
                <a:lnTo>
                  <a:pt x="1824271" y="643493"/>
                </a:lnTo>
                <a:cubicBezTo>
                  <a:pt x="1824271" y="705600"/>
                  <a:pt x="1773923" y="755948"/>
                  <a:pt x="1711816" y="755948"/>
                </a:cubicBezTo>
                <a:lnTo>
                  <a:pt x="112455" y="755948"/>
                </a:lnTo>
                <a:cubicBezTo>
                  <a:pt x="50348" y="755948"/>
                  <a:pt x="0" y="705600"/>
                  <a:pt x="0" y="643493"/>
                </a:cubicBezTo>
                <a:lnTo>
                  <a:pt x="0" y="112455"/>
                </a:lnTo>
                <a:cubicBezTo>
                  <a:pt x="0" y="50389"/>
                  <a:pt x="50389" y="0"/>
                  <a:pt x="112455" y="0"/>
                </a:cubicBezTo>
                <a:close/>
              </a:path>
            </a:pathLst>
          </a:custGeom>
          <a:gradFill flip="none" rotWithShape="1">
            <a:gsLst>
              <a:gs pos="0">
                <a:srgbClr val="39A897">
                  <a:alpha val="20000"/>
                </a:srgbClr>
              </a:gs>
              <a:gs pos="100000">
                <a:srgbClr val="8FB3AC">
                  <a:alpha val="20000"/>
                </a:srgbClr>
              </a:gs>
            </a:gsLst>
            <a:lin ang="2700000" scaled="1"/>
          </a:gradFill>
          <a:ln w="8467">
            <a:solidFill>
              <a:srgbClr val="39A897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1" name="Text 38"/>
          <p:cNvSpPr/>
          <p:nvPr/>
        </p:nvSpPr>
        <p:spPr>
          <a:xfrm>
            <a:off x="6235007" y="6216266"/>
            <a:ext cx="1705568" cy="299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71" b="1" dirty="0">
                <a:solidFill>
                  <a:srgbClr val="FFD70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3天</a:t>
            </a:r>
            <a:endParaRPr lang="en-US" sz="1600" dirty="0"/>
          </a:p>
        </p:txBody>
      </p:sp>
      <p:sp>
        <p:nvSpPr>
          <p:cNvPr id="42" name="Text 39"/>
          <p:cNvSpPr/>
          <p:nvPr/>
        </p:nvSpPr>
        <p:spPr>
          <a:xfrm>
            <a:off x="6258435" y="6553631"/>
            <a:ext cx="1658712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3" dirty="0">
                <a:latin typeface="MiSans" pitchFamily="34" charset="0"/>
                <a:ea typeface="MiSans" pitchFamily="34" charset="-122"/>
                <a:cs typeface="MiSans" pitchFamily="34" charset="-120"/>
              </a:rPr>
              <a:t>缓存有效期</a:t>
            </a:r>
            <a:endParaRPr lang="en-US" sz="1600" dirty="0"/>
          </a:p>
        </p:txBody>
      </p:sp>
      <p:sp>
        <p:nvSpPr>
          <p:cNvPr id="43" name="Shape 40"/>
          <p:cNvSpPr/>
          <p:nvPr/>
        </p:nvSpPr>
        <p:spPr>
          <a:xfrm>
            <a:off x="8083194" y="6100689"/>
            <a:ext cx="1824271" cy="755948"/>
          </a:xfrm>
          <a:custGeom>
            <a:avLst/>
            <a:gdLst/>
            <a:ahLst/>
            <a:cxnLst/>
            <a:rect l="l" t="t" r="r" b="b"/>
            <a:pathLst>
              <a:path w="1824271" h="755948">
                <a:moveTo>
                  <a:pt x="112455" y="0"/>
                </a:moveTo>
                <a:lnTo>
                  <a:pt x="1711816" y="0"/>
                </a:lnTo>
                <a:cubicBezTo>
                  <a:pt x="1773923" y="0"/>
                  <a:pt x="1824271" y="50348"/>
                  <a:pt x="1824271" y="112455"/>
                </a:cubicBezTo>
                <a:lnTo>
                  <a:pt x="1824271" y="643493"/>
                </a:lnTo>
                <a:cubicBezTo>
                  <a:pt x="1824271" y="705600"/>
                  <a:pt x="1773923" y="755948"/>
                  <a:pt x="1711816" y="755948"/>
                </a:cubicBezTo>
                <a:lnTo>
                  <a:pt x="112455" y="755948"/>
                </a:lnTo>
                <a:cubicBezTo>
                  <a:pt x="50348" y="755948"/>
                  <a:pt x="0" y="705600"/>
                  <a:pt x="0" y="643493"/>
                </a:cubicBezTo>
                <a:lnTo>
                  <a:pt x="0" y="112455"/>
                </a:lnTo>
                <a:cubicBezTo>
                  <a:pt x="0" y="50389"/>
                  <a:pt x="50389" y="0"/>
                  <a:pt x="112455" y="0"/>
                </a:cubicBezTo>
                <a:close/>
              </a:path>
            </a:pathLst>
          </a:custGeom>
          <a:gradFill flip="none" rotWithShape="1">
            <a:gsLst>
              <a:gs pos="0">
                <a:srgbClr val="95B8C0">
                  <a:alpha val="20000"/>
                </a:srgbClr>
              </a:gs>
              <a:gs pos="100000">
                <a:srgbClr val="8FB3AC">
                  <a:alpha val="20000"/>
                </a:srgbClr>
              </a:gs>
            </a:gsLst>
            <a:lin ang="2700000" scaled="1"/>
          </a:gradFill>
          <a:ln w="8467">
            <a:solidFill>
              <a:srgbClr val="95B8C0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4" name="Text 41"/>
          <p:cNvSpPr/>
          <p:nvPr/>
        </p:nvSpPr>
        <p:spPr>
          <a:xfrm>
            <a:off x="8142545" y="6216266"/>
            <a:ext cx="1705568" cy="299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71" b="1" dirty="0">
                <a:solidFill>
                  <a:srgbClr val="FFD70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Top3</a:t>
            </a:r>
            <a:endParaRPr lang="en-US" sz="1600" dirty="0"/>
          </a:p>
        </p:txBody>
      </p:sp>
      <p:sp>
        <p:nvSpPr>
          <p:cNvPr id="45" name="Text 42"/>
          <p:cNvSpPr/>
          <p:nvPr/>
        </p:nvSpPr>
        <p:spPr>
          <a:xfrm>
            <a:off x="8165973" y="6553631"/>
            <a:ext cx="1658712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3" dirty="0">
                <a:latin typeface="MiSans" pitchFamily="34" charset="0"/>
                <a:ea typeface="MiSans" pitchFamily="34" charset="-122"/>
                <a:cs typeface="MiSans" pitchFamily="34" charset="-120"/>
              </a:rPr>
              <a:t>语言统计</a:t>
            </a:r>
            <a:endParaRPr lang="en-US" sz="1600" dirty="0"/>
          </a:p>
        </p:txBody>
      </p:sp>
      <p:sp>
        <p:nvSpPr>
          <p:cNvPr id="46" name="Shape 43"/>
          <p:cNvSpPr/>
          <p:nvPr/>
        </p:nvSpPr>
        <p:spPr>
          <a:xfrm>
            <a:off x="9990732" y="6100689"/>
            <a:ext cx="1824271" cy="755948"/>
          </a:xfrm>
          <a:custGeom>
            <a:avLst/>
            <a:gdLst/>
            <a:ahLst/>
            <a:cxnLst/>
            <a:rect l="l" t="t" r="r" b="b"/>
            <a:pathLst>
              <a:path w="1824271" h="755948">
                <a:moveTo>
                  <a:pt x="112455" y="0"/>
                </a:moveTo>
                <a:lnTo>
                  <a:pt x="1711816" y="0"/>
                </a:lnTo>
                <a:cubicBezTo>
                  <a:pt x="1773923" y="0"/>
                  <a:pt x="1824271" y="50348"/>
                  <a:pt x="1824271" y="112455"/>
                </a:cubicBezTo>
                <a:lnTo>
                  <a:pt x="1824271" y="643493"/>
                </a:lnTo>
                <a:cubicBezTo>
                  <a:pt x="1824271" y="705600"/>
                  <a:pt x="1773923" y="755948"/>
                  <a:pt x="1711816" y="755948"/>
                </a:cubicBezTo>
                <a:lnTo>
                  <a:pt x="112455" y="755948"/>
                </a:lnTo>
                <a:cubicBezTo>
                  <a:pt x="50348" y="755948"/>
                  <a:pt x="0" y="705600"/>
                  <a:pt x="0" y="643493"/>
                </a:cubicBezTo>
                <a:lnTo>
                  <a:pt x="0" y="112455"/>
                </a:lnTo>
                <a:cubicBezTo>
                  <a:pt x="0" y="50389"/>
                  <a:pt x="50389" y="0"/>
                  <a:pt x="112455" y="0"/>
                </a:cubicBezTo>
                <a:close/>
              </a:path>
            </a:pathLst>
          </a:custGeom>
          <a:gradFill flip="none" rotWithShape="1">
            <a:gsLst>
              <a:gs pos="0">
                <a:srgbClr val="8FB3AC">
                  <a:alpha val="20000"/>
                </a:srgbClr>
              </a:gs>
              <a:gs pos="100000">
                <a:srgbClr val="39A897">
                  <a:alpha val="20000"/>
                </a:srgbClr>
              </a:gs>
            </a:gsLst>
            <a:lin ang="2700000" scaled="1"/>
          </a:gradFill>
          <a:ln w="8467">
            <a:solidFill>
              <a:srgbClr val="8FB3AC">
                <a:alpha val="50196"/>
              </a:srgbClr>
            </a:solidFill>
            <a:prstDash val="solid"/>
          </a:ln>
        </p:spPr>
      </p:sp>
      <p:sp>
        <p:nvSpPr>
          <p:cNvPr id="47" name="Text 44"/>
          <p:cNvSpPr/>
          <p:nvPr/>
        </p:nvSpPr>
        <p:spPr>
          <a:xfrm>
            <a:off x="10050083" y="6216266"/>
            <a:ext cx="1705568" cy="299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lang="en-US" sz="1771" b="1" dirty="0">
                <a:solidFill>
                  <a:srgbClr val="FFD70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3级</a:t>
            </a:r>
            <a:endParaRPr lang="en-US" sz="1600" dirty="0"/>
          </a:p>
        </p:txBody>
      </p:sp>
      <p:sp>
        <p:nvSpPr>
          <p:cNvPr id="48" name="Text 45"/>
          <p:cNvSpPr/>
          <p:nvPr/>
        </p:nvSpPr>
        <p:spPr>
          <a:xfrm>
            <a:off x="10073511" y="6553631"/>
            <a:ext cx="1658712" cy="187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033" dirty="0">
                <a:latin typeface="MiSans" pitchFamily="34" charset="0"/>
                <a:ea typeface="MiSans" pitchFamily="34" charset="-122"/>
                <a:cs typeface="MiSans" pitchFamily="34" charset="-120"/>
              </a:rPr>
              <a:t>经验分级</a:t>
            </a:r>
            <a:endParaRPr lang="en-US" sz="1600" dirty="0"/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9E0EF03A-3009-7D1A-E481-AD82B7AB9C03}"/>
              </a:ext>
            </a:extLst>
          </p:cNvPr>
          <p:cNvSpPr txBox="1"/>
          <p:nvPr/>
        </p:nvSpPr>
        <p:spPr>
          <a:xfrm>
            <a:off x="430296" y="1921512"/>
            <a:ext cx="5910138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solidFill>
                  <a:schemeClr val="bg1"/>
                </a:solidFill>
              </a:rPr>
              <a:t># </a:t>
            </a:r>
            <a:r>
              <a:rPr lang="zh-CN" altLang="en-US" sz="1000" dirty="0">
                <a:solidFill>
                  <a:schemeClr val="bg1"/>
                </a:solidFill>
              </a:rPr>
              <a:t>输入：</a:t>
            </a:r>
            <a:r>
              <a:rPr lang="en-US" altLang="zh-CN" sz="1000" dirty="0">
                <a:solidFill>
                  <a:schemeClr val="bg1"/>
                </a:solidFill>
              </a:rPr>
              <a:t>GitHub</a:t>
            </a:r>
            <a:r>
              <a:rPr lang="zh-CN" altLang="en-US" sz="1000" dirty="0">
                <a:solidFill>
                  <a:schemeClr val="bg1"/>
                </a:solidFill>
              </a:rPr>
              <a:t>用户名、用户仓库列表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# </a:t>
            </a:r>
            <a:r>
              <a:rPr lang="zh-CN" altLang="en-US" sz="1000" dirty="0">
                <a:solidFill>
                  <a:schemeClr val="bg1"/>
                </a:solidFill>
              </a:rPr>
              <a:t>输出：用户画像（核心技能</a:t>
            </a:r>
            <a:r>
              <a:rPr lang="en-US" altLang="zh-CN" sz="1000" dirty="0">
                <a:solidFill>
                  <a:schemeClr val="bg1"/>
                </a:solidFill>
              </a:rPr>
              <a:t>+</a:t>
            </a:r>
            <a:r>
              <a:rPr lang="zh-CN" altLang="en-US" sz="1000" dirty="0">
                <a:solidFill>
                  <a:schemeClr val="bg1"/>
                </a:solidFill>
              </a:rPr>
              <a:t>核心领域</a:t>
            </a:r>
            <a:r>
              <a:rPr lang="en-US" altLang="zh-CN" sz="1000" dirty="0">
                <a:solidFill>
                  <a:schemeClr val="bg1"/>
                </a:solidFill>
              </a:rPr>
              <a:t>+</a:t>
            </a:r>
            <a:r>
              <a:rPr lang="zh-CN" altLang="en-US" sz="1000" dirty="0">
                <a:solidFill>
                  <a:schemeClr val="bg1"/>
                </a:solidFill>
              </a:rPr>
              <a:t>经验等级）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FUNCTION </a:t>
            </a:r>
            <a:r>
              <a:rPr lang="zh-CN" altLang="en-US" sz="1000" dirty="0">
                <a:solidFill>
                  <a:schemeClr val="bg1"/>
                </a:solidFill>
              </a:rPr>
              <a:t>分析用户画像</a:t>
            </a:r>
            <a:r>
              <a:rPr lang="en-US" altLang="zh-CN" sz="1000" dirty="0">
                <a:solidFill>
                  <a:schemeClr val="bg1"/>
                </a:solidFill>
              </a:rPr>
              <a:t>(</a:t>
            </a:r>
            <a:r>
              <a:rPr lang="zh-CN" altLang="en-US" sz="1000" dirty="0">
                <a:solidFill>
                  <a:schemeClr val="bg1"/>
                </a:solidFill>
              </a:rPr>
              <a:t>用户名</a:t>
            </a:r>
            <a:r>
              <a:rPr lang="en-US" altLang="zh-CN" sz="1000" dirty="0">
                <a:solidFill>
                  <a:schemeClr val="bg1"/>
                </a:solidFill>
              </a:rPr>
              <a:t>, </a:t>
            </a:r>
            <a:r>
              <a:rPr lang="zh-CN" altLang="en-US" sz="1000" dirty="0">
                <a:solidFill>
                  <a:schemeClr val="bg1"/>
                </a:solidFill>
              </a:rPr>
              <a:t>仓库列表</a:t>
            </a:r>
            <a:r>
              <a:rPr lang="en-US" altLang="zh-CN" sz="1000" dirty="0">
                <a:solidFill>
                  <a:schemeClr val="bg1"/>
                </a:solidFill>
              </a:rPr>
              <a:t>):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# </a:t>
            </a:r>
            <a:r>
              <a:rPr lang="zh-CN" altLang="en-US" sz="1000" dirty="0">
                <a:solidFill>
                  <a:schemeClr val="bg1"/>
                </a:solidFill>
              </a:rPr>
              <a:t>准备技能关联规则（补充相关技能）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技能关联表 </a:t>
            </a:r>
            <a:r>
              <a:rPr lang="en-US" altLang="zh-CN" sz="1000" dirty="0">
                <a:solidFill>
                  <a:schemeClr val="bg1"/>
                </a:solidFill>
              </a:rPr>
              <a:t>= {"Python":["</a:t>
            </a:r>
            <a:r>
              <a:rPr lang="zh-CN" altLang="en-US" sz="1000" dirty="0">
                <a:solidFill>
                  <a:schemeClr val="bg1"/>
                </a:solidFill>
              </a:rPr>
              <a:t>机器学习</a:t>
            </a:r>
            <a:r>
              <a:rPr lang="en-US" altLang="zh-CN" sz="1000" dirty="0">
                <a:solidFill>
                  <a:schemeClr val="bg1"/>
                </a:solidFill>
              </a:rPr>
              <a:t>"], "JavaScript":["</a:t>
            </a:r>
            <a:r>
              <a:rPr lang="zh-CN" altLang="en-US" sz="1000" dirty="0">
                <a:solidFill>
                  <a:schemeClr val="bg1"/>
                </a:solidFill>
              </a:rPr>
              <a:t>前端</a:t>
            </a:r>
            <a:r>
              <a:rPr lang="en-US" altLang="zh-CN" sz="1000" dirty="0">
                <a:solidFill>
                  <a:schemeClr val="bg1"/>
                </a:solidFill>
              </a:rPr>
              <a:t>"], "Java":["</a:t>
            </a:r>
            <a:r>
              <a:rPr lang="zh-CN" altLang="en-US" sz="1000" dirty="0">
                <a:solidFill>
                  <a:schemeClr val="bg1"/>
                </a:solidFill>
              </a:rPr>
              <a:t>后端</a:t>
            </a:r>
            <a:r>
              <a:rPr lang="en-US" altLang="zh-CN" sz="1000" dirty="0">
                <a:solidFill>
                  <a:schemeClr val="bg1"/>
                </a:solidFill>
              </a:rPr>
              <a:t>"]}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# </a:t>
            </a:r>
            <a:r>
              <a:rPr lang="zh-CN" altLang="en-US" sz="1000" dirty="0">
                <a:solidFill>
                  <a:schemeClr val="bg1"/>
                </a:solidFill>
              </a:rPr>
              <a:t>场景</a:t>
            </a:r>
            <a:r>
              <a:rPr lang="en-US" altLang="zh-CN" sz="1000" dirty="0">
                <a:solidFill>
                  <a:schemeClr val="bg1"/>
                </a:solidFill>
              </a:rPr>
              <a:t>1</a:t>
            </a:r>
            <a:r>
              <a:rPr lang="zh-CN" altLang="en-US" sz="1000" dirty="0">
                <a:solidFill>
                  <a:schemeClr val="bg1"/>
                </a:solidFill>
              </a:rPr>
              <a:t>：用户无公开仓库（冷启动）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</a:t>
            </a:r>
            <a:r>
              <a:rPr lang="en-US" altLang="zh-CN" sz="1000" dirty="0">
                <a:solidFill>
                  <a:schemeClr val="bg1"/>
                </a:solidFill>
              </a:rPr>
              <a:t>IF </a:t>
            </a:r>
            <a:r>
              <a:rPr lang="zh-CN" altLang="en-US" sz="1000" dirty="0">
                <a:solidFill>
                  <a:schemeClr val="bg1"/>
                </a:solidFill>
              </a:rPr>
              <a:t>仓库列表为空</a:t>
            </a:r>
            <a:r>
              <a:rPr lang="en-US" altLang="zh-CN" sz="1000" dirty="0">
                <a:solidFill>
                  <a:schemeClr val="bg1"/>
                </a:solidFill>
              </a:rPr>
              <a:t>: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    </a:t>
            </a:r>
            <a:r>
              <a:rPr lang="zh-CN" altLang="en-US" sz="1000" dirty="0">
                <a:solidFill>
                  <a:schemeClr val="bg1"/>
                </a:solidFill>
              </a:rPr>
              <a:t>核心领域 </a:t>
            </a:r>
            <a:r>
              <a:rPr lang="en-US" altLang="zh-CN" sz="1000" dirty="0">
                <a:solidFill>
                  <a:schemeClr val="bg1"/>
                </a:solidFill>
              </a:rPr>
              <a:t>= </a:t>
            </a:r>
            <a:r>
              <a:rPr lang="zh-CN" altLang="en-US" sz="1000" dirty="0">
                <a:solidFill>
                  <a:schemeClr val="bg1"/>
                </a:solidFill>
              </a:rPr>
              <a:t>基于用户名哈希随机分配（</a:t>
            </a:r>
            <a:r>
              <a:rPr lang="en-US" altLang="zh-CN" sz="1000" dirty="0">
                <a:solidFill>
                  <a:schemeClr val="bg1"/>
                </a:solidFill>
              </a:rPr>
              <a:t>AI/</a:t>
            </a:r>
            <a:r>
              <a:rPr lang="zh-CN" altLang="en-US" sz="1000" dirty="0">
                <a:solidFill>
                  <a:schemeClr val="bg1"/>
                </a:solidFill>
              </a:rPr>
              <a:t>数据</a:t>
            </a:r>
            <a:r>
              <a:rPr lang="en-US" altLang="zh-CN" sz="1000" dirty="0">
                <a:solidFill>
                  <a:schemeClr val="bg1"/>
                </a:solidFill>
              </a:rPr>
              <a:t>/</a:t>
            </a:r>
            <a:r>
              <a:rPr lang="zh-CN" altLang="en-US" sz="1000" dirty="0">
                <a:solidFill>
                  <a:schemeClr val="bg1"/>
                </a:solidFill>
              </a:rPr>
              <a:t>前端</a:t>
            </a:r>
            <a:r>
              <a:rPr lang="en-US" altLang="zh-CN" sz="1000" dirty="0">
                <a:solidFill>
                  <a:schemeClr val="bg1"/>
                </a:solidFill>
              </a:rPr>
              <a:t>/</a:t>
            </a:r>
            <a:r>
              <a:rPr lang="zh-CN" altLang="en-US" sz="1000" dirty="0">
                <a:solidFill>
                  <a:schemeClr val="bg1"/>
                </a:solidFill>
              </a:rPr>
              <a:t>后端</a:t>
            </a:r>
            <a:r>
              <a:rPr lang="en-US" altLang="zh-CN" sz="1000" dirty="0">
                <a:solidFill>
                  <a:schemeClr val="bg1"/>
                </a:solidFill>
              </a:rPr>
              <a:t>/DevOps</a:t>
            </a:r>
            <a:r>
              <a:rPr lang="zh-CN" altLang="en-US" sz="1000" dirty="0">
                <a:solidFill>
                  <a:schemeClr val="bg1"/>
                </a:solidFill>
              </a:rPr>
              <a:t>）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    核心技能 </a:t>
            </a:r>
            <a:r>
              <a:rPr lang="en-US" altLang="zh-CN" sz="1000" dirty="0">
                <a:solidFill>
                  <a:schemeClr val="bg1"/>
                </a:solidFill>
              </a:rPr>
              <a:t>= </a:t>
            </a:r>
            <a:r>
              <a:rPr lang="zh-CN" altLang="en-US" sz="1000" dirty="0">
                <a:solidFill>
                  <a:schemeClr val="bg1"/>
                </a:solidFill>
              </a:rPr>
              <a:t>对应领域默认技能（如</a:t>
            </a:r>
            <a:r>
              <a:rPr lang="en-US" altLang="zh-CN" sz="1000" dirty="0" err="1">
                <a:solidFill>
                  <a:schemeClr val="bg1"/>
                </a:solidFill>
              </a:rPr>
              <a:t>AI→Python</a:t>
            </a:r>
            <a:r>
              <a:rPr lang="en-US" altLang="zh-CN" sz="1000" dirty="0">
                <a:solidFill>
                  <a:schemeClr val="bg1"/>
                </a:solidFill>
              </a:rPr>
              <a:t>+</a:t>
            </a:r>
            <a:r>
              <a:rPr lang="zh-CN" altLang="en-US" sz="1000" dirty="0">
                <a:solidFill>
                  <a:schemeClr val="bg1"/>
                </a:solidFill>
              </a:rPr>
              <a:t>机器学习）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    经验等级 </a:t>
            </a:r>
            <a:r>
              <a:rPr lang="en-US" altLang="zh-CN" sz="1000" dirty="0">
                <a:solidFill>
                  <a:schemeClr val="bg1"/>
                </a:solidFill>
              </a:rPr>
              <a:t>= </a:t>
            </a:r>
            <a:r>
              <a:rPr lang="zh-CN" altLang="en-US" sz="1000" dirty="0">
                <a:solidFill>
                  <a:schemeClr val="bg1"/>
                </a:solidFill>
              </a:rPr>
              <a:t>新手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</a:t>
            </a:r>
            <a:r>
              <a:rPr lang="en-US" altLang="zh-CN" sz="1000" dirty="0">
                <a:solidFill>
                  <a:schemeClr val="bg1"/>
                </a:solidFill>
              </a:rPr>
              <a:t># </a:t>
            </a:r>
            <a:r>
              <a:rPr lang="zh-CN" altLang="en-US" sz="1000" dirty="0">
                <a:solidFill>
                  <a:schemeClr val="bg1"/>
                </a:solidFill>
              </a:rPr>
              <a:t>场景</a:t>
            </a:r>
            <a:r>
              <a:rPr lang="en-US" altLang="zh-CN" sz="1000" dirty="0">
                <a:solidFill>
                  <a:schemeClr val="bg1"/>
                </a:solidFill>
              </a:rPr>
              <a:t>2</a:t>
            </a:r>
            <a:r>
              <a:rPr lang="zh-CN" altLang="en-US" sz="1000" dirty="0">
                <a:solidFill>
                  <a:schemeClr val="bg1"/>
                </a:solidFill>
              </a:rPr>
              <a:t>：用户有仓库（基于真实数据）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</a:t>
            </a:r>
            <a:r>
              <a:rPr lang="en-US" altLang="zh-CN" sz="1000" dirty="0">
                <a:solidFill>
                  <a:schemeClr val="bg1"/>
                </a:solidFill>
              </a:rPr>
              <a:t>ELSE: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    # </a:t>
            </a:r>
            <a:r>
              <a:rPr lang="zh-CN" altLang="en-US" sz="1000" dirty="0">
                <a:solidFill>
                  <a:schemeClr val="bg1"/>
                </a:solidFill>
              </a:rPr>
              <a:t>步骤</a:t>
            </a:r>
            <a:r>
              <a:rPr lang="en-US" altLang="zh-CN" sz="1000" dirty="0">
                <a:solidFill>
                  <a:schemeClr val="bg1"/>
                </a:solidFill>
              </a:rPr>
              <a:t>1</a:t>
            </a:r>
            <a:r>
              <a:rPr lang="zh-CN" altLang="en-US" sz="1000" dirty="0">
                <a:solidFill>
                  <a:schemeClr val="bg1"/>
                </a:solidFill>
              </a:rPr>
              <a:t>：统计核心技能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    统计所有仓库的编程语言 → 取出现次数</a:t>
            </a:r>
            <a:r>
              <a:rPr lang="en-US" altLang="zh-CN" sz="1000" dirty="0">
                <a:solidFill>
                  <a:schemeClr val="bg1"/>
                </a:solidFill>
              </a:rPr>
              <a:t>Top3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    </a:t>
            </a:r>
            <a:r>
              <a:rPr lang="zh-CN" altLang="en-US" sz="1000" dirty="0">
                <a:solidFill>
                  <a:schemeClr val="bg1"/>
                </a:solidFill>
              </a:rPr>
              <a:t>核心技能 </a:t>
            </a:r>
            <a:r>
              <a:rPr lang="en-US" altLang="zh-CN" sz="1000" dirty="0">
                <a:solidFill>
                  <a:schemeClr val="bg1"/>
                </a:solidFill>
              </a:rPr>
              <a:t>= {}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    FOR </a:t>
            </a:r>
            <a:r>
              <a:rPr lang="zh-CN" altLang="en-US" sz="1000" dirty="0">
                <a:solidFill>
                  <a:schemeClr val="bg1"/>
                </a:solidFill>
              </a:rPr>
              <a:t>每个</a:t>
            </a:r>
            <a:r>
              <a:rPr lang="en-US" altLang="zh-CN" sz="1000" dirty="0">
                <a:solidFill>
                  <a:schemeClr val="bg1"/>
                </a:solidFill>
              </a:rPr>
              <a:t>Top3</a:t>
            </a:r>
            <a:r>
              <a:rPr lang="zh-CN" altLang="en-US" sz="1000" dirty="0">
                <a:solidFill>
                  <a:schemeClr val="bg1"/>
                </a:solidFill>
              </a:rPr>
              <a:t>语言</a:t>
            </a:r>
            <a:r>
              <a:rPr lang="en-US" altLang="zh-CN" sz="1000" dirty="0">
                <a:solidFill>
                  <a:schemeClr val="bg1"/>
                </a:solidFill>
              </a:rPr>
              <a:t>: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        </a:t>
            </a:r>
            <a:r>
              <a:rPr lang="zh-CN" altLang="en-US" sz="1000" dirty="0">
                <a:solidFill>
                  <a:schemeClr val="bg1"/>
                </a:solidFill>
              </a:rPr>
              <a:t>技能强度 </a:t>
            </a:r>
            <a:r>
              <a:rPr lang="en-US" altLang="zh-CN" sz="1000" dirty="0">
                <a:solidFill>
                  <a:schemeClr val="bg1"/>
                </a:solidFill>
              </a:rPr>
              <a:t>= </a:t>
            </a:r>
            <a:r>
              <a:rPr lang="zh-CN" altLang="en-US" sz="1000" dirty="0">
                <a:solidFill>
                  <a:schemeClr val="bg1"/>
                </a:solidFill>
              </a:rPr>
              <a:t>该语言仓库数</a:t>
            </a:r>
            <a:r>
              <a:rPr lang="en-US" altLang="zh-CN" sz="1000" dirty="0">
                <a:solidFill>
                  <a:schemeClr val="bg1"/>
                </a:solidFill>
              </a:rPr>
              <a:t>/</a:t>
            </a:r>
            <a:r>
              <a:rPr lang="zh-CN" altLang="en-US" sz="1000" dirty="0">
                <a:solidFill>
                  <a:schemeClr val="bg1"/>
                </a:solidFill>
              </a:rPr>
              <a:t>总仓库数（</a:t>
            </a:r>
            <a:r>
              <a:rPr lang="en-US" altLang="zh-CN" sz="1000" dirty="0">
                <a:solidFill>
                  <a:schemeClr val="bg1"/>
                </a:solidFill>
              </a:rPr>
              <a:t>0-0.95</a:t>
            </a:r>
            <a:r>
              <a:rPr lang="zh-CN" altLang="en-US" sz="1000" dirty="0">
                <a:solidFill>
                  <a:schemeClr val="bg1"/>
                </a:solidFill>
              </a:rPr>
              <a:t>）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        核心技能</a:t>
            </a:r>
            <a:r>
              <a:rPr lang="en-US" altLang="zh-CN" sz="1000" dirty="0">
                <a:solidFill>
                  <a:schemeClr val="bg1"/>
                </a:solidFill>
              </a:rPr>
              <a:t>[</a:t>
            </a:r>
            <a:r>
              <a:rPr lang="zh-CN" altLang="en-US" sz="1000" dirty="0">
                <a:solidFill>
                  <a:schemeClr val="bg1"/>
                </a:solidFill>
              </a:rPr>
              <a:t>语言</a:t>
            </a:r>
            <a:r>
              <a:rPr lang="en-US" altLang="zh-CN" sz="1000" dirty="0">
                <a:solidFill>
                  <a:schemeClr val="bg1"/>
                </a:solidFill>
              </a:rPr>
              <a:t>] = </a:t>
            </a:r>
            <a:r>
              <a:rPr lang="zh-CN" altLang="en-US" sz="1000" dirty="0">
                <a:solidFill>
                  <a:schemeClr val="bg1"/>
                </a:solidFill>
              </a:rPr>
              <a:t>技能强度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        补充相关技能（从技能关联表，强度</a:t>
            </a:r>
            <a:r>
              <a:rPr lang="en-US" altLang="zh-CN" sz="1000" dirty="0">
                <a:solidFill>
                  <a:schemeClr val="bg1"/>
                </a:solidFill>
              </a:rPr>
              <a:t>×0.7</a:t>
            </a:r>
            <a:r>
              <a:rPr lang="zh-CN" altLang="en-US" sz="1000" dirty="0">
                <a:solidFill>
                  <a:schemeClr val="bg1"/>
                </a:solidFill>
              </a:rPr>
              <a:t>）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    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    </a:t>
            </a:r>
            <a:r>
              <a:rPr lang="en-US" altLang="zh-CN" sz="1000" dirty="0">
                <a:solidFill>
                  <a:schemeClr val="bg1"/>
                </a:solidFill>
              </a:rPr>
              <a:t># </a:t>
            </a:r>
            <a:r>
              <a:rPr lang="zh-CN" altLang="en-US" sz="1000" dirty="0">
                <a:solidFill>
                  <a:schemeClr val="bg1"/>
                </a:solidFill>
              </a:rPr>
              <a:t>步骤</a:t>
            </a:r>
            <a:r>
              <a:rPr lang="en-US" altLang="zh-CN" sz="1000" dirty="0">
                <a:solidFill>
                  <a:schemeClr val="bg1"/>
                </a:solidFill>
              </a:rPr>
              <a:t>2</a:t>
            </a:r>
            <a:r>
              <a:rPr lang="zh-CN" altLang="en-US" sz="1000" dirty="0">
                <a:solidFill>
                  <a:schemeClr val="bg1"/>
                </a:solidFill>
              </a:rPr>
              <a:t>：判定核心领域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    提取所有仓库的主题</a:t>
            </a:r>
            <a:r>
              <a:rPr lang="en-US" altLang="zh-CN" sz="1000" dirty="0">
                <a:solidFill>
                  <a:schemeClr val="bg1"/>
                </a:solidFill>
              </a:rPr>
              <a:t>/</a:t>
            </a:r>
            <a:r>
              <a:rPr lang="zh-CN" altLang="en-US" sz="1000" dirty="0">
                <a:solidFill>
                  <a:schemeClr val="bg1"/>
                </a:solidFill>
              </a:rPr>
              <a:t>描述关键词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    按关键词匹配各领域得分（</a:t>
            </a:r>
            <a:r>
              <a:rPr lang="en-US" altLang="zh-CN" sz="1000" dirty="0">
                <a:solidFill>
                  <a:schemeClr val="bg1"/>
                </a:solidFill>
              </a:rPr>
              <a:t>AI/</a:t>
            </a:r>
            <a:r>
              <a:rPr lang="zh-CN" altLang="en-US" sz="1000" dirty="0">
                <a:solidFill>
                  <a:schemeClr val="bg1"/>
                </a:solidFill>
              </a:rPr>
              <a:t>数据</a:t>
            </a:r>
            <a:r>
              <a:rPr lang="en-US" altLang="zh-CN" sz="1000" dirty="0">
                <a:solidFill>
                  <a:schemeClr val="bg1"/>
                </a:solidFill>
              </a:rPr>
              <a:t>/</a:t>
            </a:r>
            <a:r>
              <a:rPr lang="zh-CN" altLang="en-US" sz="1000" dirty="0">
                <a:solidFill>
                  <a:schemeClr val="bg1"/>
                </a:solidFill>
              </a:rPr>
              <a:t>前端等）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    核心领域 </a:t>
            </a:r>
            <a:r>
              <a:rPr lang="en-US" altLang="zh-CN" sz="1000" dirty="0">
                <a:solidFill>
                  <a:schemeClr val="bg1"/>
                </a:solidFill>
              </a:rPr>
              <a:t>= </a:t>
            </a:r>
            <a:r>
              <a:rPr lang="zh-CN" altLang="en-US" sz="1000" dirty="0">
                <a:solidFill>
                  <a:schemeClr val="bg1"/>
                </a:solidFill>
              </a:rPr>
              <a:t>得分最高的领域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    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    </a:t>
            </a:r>
            <a:r>
              <a:rPr lang="en-US" altLang="zh-CN" sz="1000" dirty="0">
                <a:solidFill>
                  <a:schemeClr val="bg1"/>
                </a:solidFill>
              </a:rPr>
              <a:t># </a:t>
            </a:r>
            <a:r>
              <a:rPr lang="zh-CN" altLang="en-US" sz="1000" dirty="0">
                <a:solidFill>
                  <a:schemeClr val="bg1"/>
                </a:solidFill>
              </a:rPr>
              <a:t>步骤</a:t>
            </a:r>
            <a:r>
              <a:rPr lang="en-US" altLang="zh-CN" sz="1000" dirty="0">
                <a:solidFill>
                  <a:schemeClr val="bg1"/>
                </a:solidFill>
              </a:rPr>
              <a:t>3</a:t>
            </a:r>
            <a:r>
              <a:rPr lang="zh-CN" altLang="en-US" sz="1000" dirty="0">
                <a:solidFill>
                  <a:schemeClr val="bg1"/>
                </a:solidFill>
              </a:rPr>
              <a:t>：判定经验等级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    计算所有仓库的平均星数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    </a:t>
            </a:r>
            <a:r>
              <a:rPr lang="en-US" altLang="zh-CN" sz="1000" dirty="0">
                <a:solidFill>
                  <a:schemeClr val="bg1"/>
                </a:solidFill>
              </a:rPr>
              <a:t>IF </a:t>
            </a:r>
            <a:r>
              <a:rPr lang="zh-CN" altLang="en-US" sz="1000" dirty="0">
                <a:solidFill>
                  <a:schemeClr val="bg1"/>
                </a:solidFill>
              </a:rPr>
              <a:t>平均星数</a:t>
            </a:r>
            <a:r>
              <a:rPr lang="en-US" altLang="zh-CN" sz="1000" dirty="0">
                <a:solidFill>
                  <a:schemeClr val="bg1"/>
                </a:solidFill>
              </a:rPr>
              <a:t>&gt;50 → </a:t>
            </a:r>
            <a:r>
              <a:rPr lang="zh-CN" altLang="en-US" sz="1000" dirty="0">
                <a:solidFill>
                  <a:schemeClr val="bg1"/>
                </a:solidFill>
              </a:rPr>
              <a:t>资深</a:t>
            </a:r>
            <a:r>
              <a:rPr lang="en-US" altLang="zh-CN" sz="1000" dirty="0">
                <a:solidFill>
                  <a:schemeClr val="bg1"/>
                </a:solidFill>
              </a:rPr>
              <a:t>; 10-50 → </a:t>
            </a:r>
            <a:r>
              <a:rPr lang="zh-CN" altLang="en-US" sz="1000" dirty="0">
                <a:solidFill>
                  <a:schemeClr val="bg1"/>
                </a:solidFill>
              </a:rPr>
              <a:t>中级</a:t>
            </a:r>
            <a:r>
              <a:rPr lang="en-US" altLang="zh-CN" sz="1000" dirty="0">
                <a:solidFill>
                  <a:schemeClr val="bg1"/>
                </a:solidFill>
              </a:rPr>
              <a:t>; &lt;10 → </a:t>
            </a:r>
            <a:r>
              <a:rPr lang="zh-CN" altLang="en-US" sz="1000" dirty="0">
                <a:solidFill>
                  <a:schemeClr val="bg1"/>
                </a:solidFill>
              </a:rPr>
              <a:t>新手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</a:t>
            </a:r>
            <a:r>
              <a:rPr lang="en-US" altLang="zh-CN" sz="1000" dirty="0">
                <a:solidFill>
                  <a:schemeClr val="bg1"/>
                </a:solidFill>
              </a:rPr>
              <a:t># </a:t>
            </a:r>
            <a:r>
              <a:rPr lang="zh-CN" altLang="en-US" sz="1000" dirty="0">
                <a:solidFill>
                  <a:schemeClr val="bg1"/>
                </a:solidFill>
              </a:rPr>
              <a:t>返回最终画像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</a:t>
            </a:r>
            <a:r>
              <a:rPr lang="en-US" altLang="zh-CN" sz="1000" dirty="0">
                <a:solidFill>
                  <a:schemeClr val="bg1"/>
                </a:solidFill>
              </a:rPr>
              <a:t>RETURN {</a:t>
            </a:r>
            <a:r>
              <a:rPr lang="zh-CN" altLang="en-US" sz="1000" dirty="0">
                <a:solidFill>
                  <a:schemeClr val="bg1"/>
                </a:solidFill>
              </a:rPr>
              <a:t>核心技能</a:t>
            </a:r>
            <a:r>
              <a:rPr lang="en-US" altLang="zh-CN" sz="1000" dirty="0">
                <a:solidFill>
                  <a:schemeClr val="bg1"/>
                </a:solidFill>
              </a:rPr>
              <a:t>, </a:t>
            </a:r>
            <a:r>
              <a:rPr lang="zh-CN" altLang="en-US" sz="1000" dirty="0">
                <a:solidFill>
                  <a:schemeClr val="bg1"/>
                </a:solidFill>
              </a:rPr>
              <a:t>核心领域</a:t>
            </a:r>
            <a:r>
              <a:rPr lang="en-US" altLang="zh-CN" sz="1000" dirty="0">
                <a:solidFill>
                  <a:schemeClr val="bg1"/>
                </a:solidFill>
              </a:rPr>
              <a:t>, </a:t>
            </a:r>
            <a:r>
              <a:rPr lang="zh-CN" altLang="en-US" sz="1000" dirty="0">
                <a:solidFill>
                  <a:schemeClr val="bg1"/>
                </a:solidFill>
              </a:rPr>
              <a:t>经验等级</a:t>
            </a:r>
            <a:r>
              <a:rPr lang="en-US" altLang="zh-CN" sz="1000" dirty="0">
                <a:solidFill>
                  <a:schemeClr val="bg1"/>
                </a:solidFill>
              </a:rPr>
              <a:t>}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slides_tmpl/image/25-09-05-16:17:05-d2t9p0dnfo2stf9dj890.jpg"/>
          <p:cNvPicPr>
            <a:picLocks noChangeAspect="1"/>
          </p:cNvPicPr>
          <p:nvPr/>
        </p:nvPicPr>
        <p:blipFill>
          <a:blip r:embed="rId3"/>
          <a:srcRect b="2016"/>
          <a:stretch/>
        </p:blipFill>
        <p:spPr>
          <a:xfrm>
            <a:off x="-220663" y="-165100"/>
            <a:ext cx="12633325" cy="70231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348592" y="383451"/>
            <a:ext cx="488029" cy="488029"/>
          </a:xfrm>
          <a:custGeom>
            <a:avLst/>
            <a:gdLst/>
            <a:ahLst/>
            <a:cxnLst/>
            <a:rect l="l" t="t" r="r" b="b"/>
            <a:pathLst>
              <a:path w="488029" h="488029">
                <a:moveTo>
                  <a:pt x="104580" y="0"/>
                </a:moveTo>
                <a:lnTo>
                  <a:pt x="383449" y="0"/>
                </a:lnTo>
                <a:cubicBezTo>
                  <a:pt x="441168" y="0"/>
                  <a:pt x="488029" y="46861"/>
                  <a:pt x="488029" y="104580"/>
                </a:cubicBezTo>
                <a:lnTo>
                  <a:pt x="488029" y="383449"/>
                </a:lnTo>
                <a:cubicBezTo>
                  <a:pt x="488029" y="441168"/>
                  <a:pt x="441168" y="488029"/>
                  <a:pt x="383449" y="488029"/>
                </a:cubicBezTo>
                <a:lnTo>
                  <a:pt x="104580" y="488029"/>
                </a:lnTo>
                <a:cubicBezTo>
                  <a:pt x="46861" y="488029"/>
                  <a:pt x="0" y="441168"/>
                  <a:pt x="0" y="383449"/>
                </a:cubicBezTo>
                <a:lnTo>
                  <a:pt x="0" y="104580"/>
                </a:lnTo>
                <a:cubicBezTo>
                  <a:pt x="0" y="46861"/>
                  <a:pt x="46861" y="0"/>
                  <a:pt x="104580" y="0"/>
                </a:cubicBezTo>
                <a:close/>
              </a:path>
            </a:pathLst>
          </a:custGeom>
          <a:gradFill flip="none" rotWithShape="1">
            <a:gsLst>
              <a:gs pos="0">
                <a:srgbClr val="8FB3AC"/>
              </a:gs>
              <a:gs pos="100000">
                <a:srgbClr val="39A897"/>
              </a:gs>
            </a:gsLst>
            <a:lin ang="2700000" scaled="1"/>
          </a:gradFill>
          <a:ln/>
          <a:effectLst>
            <a:outerShdw blurRad="130722" dist="87148" dir="5400000" algn="bl" rotWithShape="0">
              <a:srgbClr val="000000">
                <a:alpha val="10196"/>
              </a:srgbClr>
            </a:outerShdw>
          </a:effectLst>
        </p:spPr>
      </p:sp>
      <p:sp>
        <p:nvSpPr>
          <p:cNvPr id="4" name="Text 1"/>
          <p:cNvSpPr/>
          <p:nvPr/>
        </p:nvSpPr>
        <p:spPr>
          <a:xfrm>
            <a:off x="469147" y="488029"/>
            <a:ext cx="348592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7" b="1" dirty="0">
                <a:solidFill>
                  <a:srgbClr val="FFFFFF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04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976057" y="348592"/>
            <a:ext cx="3224475" cy="1742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1" b="1" kern="0" spc="96" dirty="0">
                <a:solidFill>
                  <a:srgbClr val="39A897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CORE MODULE 3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976057" y="557747"/>
            <a:ext cx="3320337" cy="348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470" b="1" dirty="0"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核心代码实现 — 模块2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976057" y="976057"/>
            <a:ext cx="10945784" cy="2440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5" dirty="0">
                <a:latin typeface="MiSans" pitchFamily="34" charset="0"/>
                <a:ea typeface="MiSans" pitchFamily="34" charset="-122"/>
                <a:cs typeface="MiSans" pitchFamily="34" charset="-120"/>
              </a:rPr>
              <a:t>个性化匹配算法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57307" y="1333364"/>
            <a:ext cx="6841115" cy="5804054"/>
          </a:xfrm>
          <a:custGeom>
            <a:avLst/>
            <a:gdLst/>
            <a:ahLst/>
            <a:cxnLst/>
            <a:rect l="l" t="t" r="r" b="b"/>
            <a:pathLst>
              <a:path w="6841115" h="5804054">
                <a:moveTo>
                  <a:pt x="104589" y="0"/>
                </a:moveTo>
                <a:lnTo>
                  <a:pt x="6736526" y="0"/>
                </a:lnTo>
                <a:cubicBezTo>
                  <a:pt x="6794289" y="0"/>
                  <a:pt x="6841115" y="46826"/>
                  <a:pt x="6841115" y="104589"/>
                </a:cubicBezTo>
                <a:lnTo>
                  <a:pt x="6841115" y="5699465"/>
                </a:lnTo>
                <a:cubicBezTo>
                  <a:pt x="6841115" y="5757228"/>
                  <a:pt x="6794289" y="5804054"/>
                  <a:pt x="6736526" y="5804054"/>
                </a:cubicBezTo>
                <a:lnTo>
                  <a:pt x="104589" y="5804054"/>
                </a:lnTo>
                <a:cubicBezTo>
                  <a:pt x="46826" y="5804054"/>
                  <a:pt x="0" y="5757228"/>
                  <a:pt x="0" y="5699465"/>
                </a:cubicBezTo>
                <a:lnTo>
                  <a:pt x="0" y="104589"/>
                </a:lnTo>
                <a:cubicBezTo>
                  <a:pt x="0" y="46865"/>
                  <a:pt x="46865" y="0"/>
                  <a:pt x="104589" y="0"/>
                </a:cubicBezTo>
                <a:close/>
              </a:path>
            </a:pathLst>
          </a:custGeom>
          <a:solidFill>
            <a:srgbClr val="1A1A1A"/>
          </a:solidFill>
          <a:ln w="25400">
            <a:solidFill>
              <a:srgbClr val="8FB3AC">
                <a:alpha val="3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9" name="Shape 6"/>
          <p:cNvSpPr/>
          <p:nvPr/>
        </p:nvSpPr>
        <p:spPr>
          <a:xfrm>
            <a:off x="516352" y="1516375"/>
            <a:ext cx="196083" cy="174296"/>
          </a:xfrm>
          <a:custGeom>
            <a:avLst/>
            <a:gdLst/>
            <a:ahLst/>
            <a:cxnLst/>
            <a:rect l="l" t="t" r="r" b="b"/>
            <a:pathLst>
              <a:path w="196083" h="174296">
                <a:moveTo>
                  <a:pt x="122824" y="409"/>
                </a:moveTo>
                <a:cubicBezTo>
                  <a:pt x="117037" y="-1260"/>
                  <a:pt x="111012" y="2111"/>
                  <a:pt x="109343" y="7898"/>
                </a:cubicBezTo>
                <a:lnTo>
                  <a:pt x="65769" y="160407"/>
                </a:lnTo>
                <a:cubicBezTo>
                  <a:pt x="64101" y="166194"/>
                  <a:pt x="67472" y="172219"/>
                  <a:pt x="73259" y="173887"/>
                </a:cubicBezTo>
                <a:cubicBezTo>
                  <a:pt x="79046" y="175555"/>
                  <a:pt x="85071" y="172185"/>
                  <a:pt x="86739" y="166398"/>
                </a:cubicBezTo>
                <a:lnTo>
                  <a:pt x="130313" y="13889"/>
                </a:lnTo>
                <a:cubicBezTo>
                  <a:pt x="131982" y="8102"/>
                  <a:pt x="128611" y="2077"/>
                  <a:pt x="122824" y="409"/>
                </a:cubicBezTo>
                <a:close/>
                <a:moveTo>
                  <a:pt x="144815" y="46740"/>
                </a:moveTo>
                <a:cubicBezTo>
                  <a:pt x="140560" y="50995"/>
                  <a:pt x="140560" y="57906"/>
                  <a:pt x="144815" y="62161"/>
                </a:cubicBezTo>
                <a:lnTo>
                  <a:pt x="169802" y="87148"/>
                </a:lnTo>
                <a:lnTo>
                  <a:pt x="144815" y="112135"/>
                </a:lnTo>
                <a:cubicBezTo>
                  <a:pt x="140560" y="116390"/>
                  <a:pt x="140560" y="123301"/>
                  <a:pt x="144815" y="127556"/>
                </a:cubicBezTo>
                <a:cubicBezTo>
                  <a:pt x="149071" y="131811"/>
                  <a:pt x="155981" y="131811"/>
                  <a:pt x="160237" y="127556"/>
                </a:cubicBezTo>
                <a:lnTo>
                  <a:pt x="192917" y="94876"/>
                </a:lnTo>
                <a:cubicBezTo>
                  <a:pt x="197172" y="90620"/>
                  <a:pt x="197172" y="83710"/>
                  <a:pt x="192917" y="79454"/>
                </a:cubicBezTo>
                <a:lnTo>
                  <a:pt x="160237" y="46774"/>
                </a:lnTo>
                <a:cubicBezTo>
                  <a:pt x="155981" y="42519"/>
                  <a:pt x="149071" y="42519"/>
                  <a:pt x="144815" y="46774"/>
                </a:cubicBezTo>
                <a:close/>
                <a:moveTo>
                  <a:pt x="51302" y="46740"/>
                </a:moveTo>
                <a:cubicBezTo>
                  <a:pt x="47046" y="42485"/>
                  <a:pt x="40136" y="42485"/>
                  <a:pt x="35880" y="46740"/>
                </a:cubicBezTo>
                <a:lnTo>
                  <a:pt x="3200" y="79420"/>
                </a:lnTo>
                <a:cubicBezTo>
                  <a:pt x="-1055" y="83676"/>
                  <a:pt x="-1055" y="90586"/>
                  <a:pt x="3200" y="94841"/>
                </a:cubicBezTo>
                <a:lnTo>
                  <a:pt x="35880" y="127522"/>
                </a:lnTo>
                <a:cubicBezTo>
                  <a:pt x="40136" y="131777"/>
                  <a:pt x="47046" y="131777"/>
                  <a:pt x="51302" y="127522"/>
                </a:cubicBezTo>
                <a:cubicBezTo>
                  <a:pt x="55557" y="123267"/>
                  <a:pt x="55557" y="116356"/>
                  <a:pt x="51302" y="112101"/>
                </a:cubicBezTo>
                <a:lnTo>
                  <a:pt x="26315" y="87148"/>
                </a:lnTo>
                <a:lnTo>
                  <a:pt x="51268" y="62161"/>
                </a:lnTo>
                <a:cubicBezTo>
                  <a:pt x="55523" y="57906"/>
                  <a:pt x="55523" y="50995"/>
                  <a:pt x="51268" y="4674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10" name="Text 7"/>
          <p:cNvSpPr/>
          <p:nvPr/>
        </p:nvSpPr>
        <p:spPr>
          <a:xfrm>
            <a:off x="793046" y="1481515"/>
            <a:ext cx="1921801" cy="2353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2" b="1" dirty="0" err="1">
                <a:solidFill>
                  <a:srgbClr val="FFFFFF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完整核心代码</a:t>
            </a:r>
            <a:r>
              <a:rPr lang="zh-CN" altLang="en-US" sz="1372" b="1" dirty="0">
                <a:solidFill>
                  <a:srgbClr val="FFFFFF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伪代码</a:t>
            </a:r>
            <a:r>
              <a:rPr lang="en-US" sz="1372" b="1" dirty="0" err="1">
                <a:solidFill>
                  <a:srgbClr val="FFFFFF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片段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311623" y="1327554"/>
            <a:ext cx="4528789" cy="981867"/>
          </a:xfrm>
          <a:custGeom>
            <a:avLst/>
            <a:gdLst/>
            <a:ahLst/>
            <a:cxnLst/>
            <a:rect l="l" t="t" r="r" b="b"/>
            <a:pathLst>
              <a:path w="4528789" h="981867">
                <a:moveTo>
                  <a:pt x="104579" y="0"/>
                </a:moveTo>
                <a:lnTo>
                  <a:pt x="4424210" y="0"/>
                </a:lnTo>
                <a:cubicBezTo>
                  <a:pt x="4481968" y="0"/>
                  <a:pt x="4528789" y="46821"/>
                  <a:pt x="4528789" y="104579"/>
                </a:cubicBezTo>
                <a:lnTo>
                  <a:pt x="4528789" y="877288"/>
                </a:lnTo>
                <a:cubicBezTo>
                  <a:pt x="4528789" y="935046"/>
                  <a:pt x="4481968" y="981867"/>
                  <a:pt x="4424210" y="981867"/>
                </a:cubicBezTo>
                <a:lnTo>
                  <a:pt x="104579" y="981867"/>
                </a:lnTo>
                <a:cubicBezTo>
                  <a:pt x="46821" y="981867"/>
                  <a:pt x="0" y="935046"/>
                  <a:pt x="0" y="877288"/>
                </a:cubicBezTo>
                <a:lnTo>
                  <a:pt x="0" y="104579"/>
                </a:lnTo>
                <a:cubicBezTo>
                  <a:pt x="0" y="46821"/>
                  <a:pt x="46821" y="0"/>
                  <a:pt x="104579" y="0"/>
                </a:cubicBezTo>
                <a:close/>
              </a:path>
            </a:pathLst>
          </a:custGeom>
          <a:solidFill>
            <a:srgbClr val="1A1A1A"/>
          </a:solidFill>
          <a:ln w="8467">
            <a:solidFill>
              <a:srgbClr val="8FB3AC">
                <a:alpha val="30196"/>
              </a:srgbClr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7440893" y="1469894"/>
            <a:ext cx="174296" cy="174296"/>
          </a:xfrm>
          <a:custGeom>
            <a:avLst/>
            <a:gdLst/>
            <a:ahLst/>
            <a:cxnLst/>
            <a:rect l="l" t="t" r="r" b="b"/>
            <a:pathLst>
              <a:path w="174296" h="174296">
                <a:moveTo>
                  <a:pt x="87148" y="174296"/>
                </a:moveTo>
                <a:cubicBezTo>
                  <a:pt x="135246" y="174296"/>
                  <a:pt x="174296" y="135246"/>
                  <a:pt x="174296" y="87148"/>
                </a:cubicBezTo>
                <a:cubicBezTo>
                  <a:pt x="174296" y="39050"/>
                  <a:pt x="135246" y="0"/>
                  <a:pt x="87148" y="0"/>
                </a:cubicBezTo>
                <a:cubicBezTo>
                  <a:pt x="39050" y="0"/>
                  <a:pt x="0" y="39050"/>
                  <a:pt x="0" y="87148"/>
                </a:cubicBezTo>
                <a:cubicBezTo>
                  <a:pt x="0" y="135246"/>
                  <a:pt x="39050" y="174296"/>
                  <a:pt x="87148" y="174296"/>
                </a:cubicBezTo>
                <a:close/>
                <a:moveTo>
                  <a:pt x="76254" y="54467"/>
                </a:moveTo>
                <a:cubicBezTo>
                  <a:pt x="76254" y="48455"/>
                  <a:pt x="81136" y="43574"/>
                  <a:pt x="87148" y="43574"/>
                </a:cubicBezTo>
                <a:cubicBezTo>
                  <a:pt x="93160" y="43574"/>
                  <a:pt x="98041" y="48455"/>
                  <a:pt x="98041" y="54467"/>
                </a:cubicBezTo>
                <a:cubicBezTo>
                  <a:pt x="98041" y="60480"/>
                  <a:pt x="93160" y="65361"/>
                  <a:pt x="87148" y="65361"/>
                </a:cubicBezTo>
                <a:cubicBezTo>
                  <a:pt x="81136" y="65361"/>
                  <a:pt x="76254" y="60480"/>
                  <a:pt x="76254" y="54467"/>
                </a:cubicBezTo>
                <a:close/>
                <a:moveTo>
                  <a:pt x="73531" y="76254"/>
                </a:moveTo>
                <a:lnTo>
                  <a:pt x="89871" y="76254"/>
                </a:lnTo>
                <a:cubicBezTo>
                  <a:pt x="94399" y="76254"/>
                  <a:pt x="98041" y="79897"/>
                  <a:pt x="98041" y="84425"/>
                </a:cubicBezTo>
                <a:lnTo>
                  <a:pt x="98041" y="114382"/>
                </a:lnTo>
                <a:lnTo>
                  <a:pt x="100765" y="114382"/>
                </a:lnTo>
                <a:cubicBezTo>
                  <a:pt x="105292" y="114382"/>
                  <a:pt x="108935" y="118024"/>
                  <a:pt x="108935" y="122552"/>
                </a:cubicBezTo>
                <a:cubicBezTo>
                  <a:pt x="108935" y="127079"/>
                  <a:pt x="105292" y="130722"/>
                  <a:pt x="100765" y="130722"/>
                </a:cubicBezTo>
                <a:lnTo>
                  <a:pt x="73531" y="130722"/>
                </a:lnTo>
                <a:cubicBezTo>
                  <a:pt x="69003" y="130722"/>
                  <a:pt x="65361" y="127079"/>
                  <a:pt x="65361" y="122552"/>
                </a:cubicBezTo>
                <a:cubicBezTo>
                  <a:pt x="65361" y="118024"/>
                  <a:pt x="69003" y="114382"/>
                  <a:pt x="73531" y="114382"/>
                </a:cubicBezTo>
                <a:lnTo>
                  <a:pt x="81701" y="114382"/>
                </a:lnTo>
                <a:lnTo>
                  <a:pt x="81701" y="92595"/>
                </a:lnTo>
                <a:lnTo>
                  <a:pt x="73531" y="92595"/>
                </a:lnTo>
                <a:cubicBezTo>
                  <a:pt x="69003" y="92595"/>
                  <a:pt x="65361" y="88952"/>
                  <a:pt x="65361" y="84425"/>
                </a:cubicBezTo>
                <a:cubicBezTo>
                  <a:pt x="65361" y="79897"/>
                  <a:pt x="69003" y="76254"/>
                  <a:pt x="73531" y="76254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15" name="Text 12"/>
          <p:cNvSpPr/>
          <p:nvPr/>
        </p:nvSpPr>
        <p:spPr>
          <a:xfrm>
            <a:off x="7706694" y="1435035"/>
            <a:ext cx="784332" cy="2440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2" b="1" dirty="0">
                <a:solidFill>
                  <a:srgbClr val="FFFFFF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模块作用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7419106" y="1748768"/>
            <a:ext cx="4383543" cy="45316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098" dirty="0">
                <a:solidFill>
                  <a:srgbClr val="D1D5D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融合</a:t>
            </a:r>
            <a:r>
              <a:rPr lang="en-US" sz="1098" dirty="0">
                <a:solidFill>
                  <a:srgbClr val="FFD700"/>
                </a:solidFill>
                <a:highlight>
                  <a:srgbClr val="8FB3AC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技能匹配 </a:t>
            </a:r>
            <a:r>
              <a:rPr lang="en-US" sz="1098" dirty="0">
                <a:solidFill>
                  <a:srgbClr val="D1D5D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、</a:t>
            </a:r>
            <a:r>
              <a:rPr lang="en-US" sz="1098" dirty="0">
                <a:solidFill>
                  <a:srgbClr val="FFD700"/>
                </a:solidFill>
                <a:highlight>
                  <a:srgbClr val="8FB3AC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领域匹配 </a:t>
            </a:r>
            <a:r>
              <a:rPr lang="en-US" sz="1098" dirty="0">
                <a:solidFill>
                  <a:srgbClr val="D1D5D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、</a:t>
            </a:r>
            <a:r>
              <a:rPr lang="en-US" sz="1098" dirty="0">
                <a:solidFill>
                  <a:srgbClr val="FFD700"/>
                </a:solidFill>
                <a:highlight>
                  <a:srgbClr val="8FB3AC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难度适配 </a:t>
            </a:r>
            <a:r>
              <a:rPr lang="en-US" sz="1098" dirty="0">
                <a:solidFill>
                  <a:srgbClr val="D1D5D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、</a:t>
            </a:r>
            <a:r>
              <a:rPr lang="en-US" sz="1098" dirty="0">
                <a:solidFill>
                  <a:srgbClr val="FFD700"/>
                </a:solidFill>
                <a:highlight>
                  <a:srgbClr val="8FB3AC">
                    <a:alpha val="20000"/>
                  </a:srgbClr>
                </a:highlight>
                <a:latin typeface="MiSans" pitchFamily="34" charset="0"/>
                <a:ea typeface="MiSans" pitchFamily="34" charset="-122"/>
                <a:cs typeface="MiSans" pitchFamily="34" charset="-120"/>
              </a:rPr>
              <a:t> 项目质量 </a:t>
            </a:r>
            <a:r>
              <a:rPr lang="en-US" sz="1098" dirty="0">
                <a:solidFill>
                  <a:srgbClr val="D1D5D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，计算项目匹配度，生成TopN推荐列表。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311623" y="2419806"/>
            <a:ext cx="4528789" cy="3177996"/>
          </a:xfrm>
          <a:custGeom>
            <a:avLst/>
            <a:gdLst/>
            <a:ahLst/>
            <a:cxnLst/>
            <a:rect l="l" t="t" r="r" b="b"/>
            <a:pathLst>
              <a:path w="4528789" h="3177996">
                <a:moveTo>
                  <a:pt x="104588" y="0"/>
                </a:moveTo>
                <a:lnTo>
                  <a:pt x="4424201" y="0"/>
                </a:lnTo>
                <a:cubicBezTo>
                  <a:pt x="4481964" y="0"/>
                  <a:pt x="4528789" y="46826"/>
                  <a:pt x="4528789" y="104588"/>
                </a:cubicBezTo>
                <a:lnTo>
                  <a:pt x="4528789" y="3073408"/>
                </a:lnTo>
                <a:cubicBezTo>
                  <a:pt x="4528789" y="3131170"/>
                  <a:pt x="4481964" y="3177996"/>
                  <a:pt x="4424201" y="3177996"/>
                </a:cubicBezTo>
                <a:lnTo>
                  <a:pt x="104588" y="3177996"/>
                </a:lnTo>
                <a:cubicBezTo>
                  <a:pt x="46826" y="3177996"/>
                  <a:pt x="0" y="3131170"/>
                  <a:pt x="0" y="3073408"/>
                </a:cubicBezTo>
                <a:lnTo>
                  <a:pt x="0" y="104588"/>
                </a:lnTo>
                <a:cubicBezTo>
                  <a:pt x="0" y="46864"/>
                  <a:pt x="46864" y="0"/>
                  <a:pt x="104588" y="0"/>
                </a:cubicBezTo>
                <a:close/>
              </a:path>
            </a:pathLst>
          </a:custGeom>
          <a:solidFill>
            <a:srgbClr val="1A1A1A"/>
          </a:solidFill>
          <a:ln w="8467">
            <a:solidFill>
              <a:srgbClr val="39A897">
                <a:alpha val="30196"/>
              </a:srgbClr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7464859" y="2597009"/>
            <a:ext cx="196083" cy="174296"/>
          </a:xfrm>
          <a:custGeom>
            <a:avLst/>
            <a:gdLst/>
            <a:ahLst/>
            <a:cxnLst/>
            <a:rect l="l" t="t" r="r" b="b"/>
            <a:pathLst>
              <a:path w="196083" h="174296">
                <a:moveTo>
                  <a:pt x="174432" y="81701"/>
                </a:moveTo>
                <a:lnTo>
                  <a:pt x="114518" y="81701"/>
                </a:lnTo>
                <a:cubicBezTo>
                  <a:pt x="108492" y="81701"/>
                  <a:pt x="103624" y="76833"/>
                  <a:pt x="103624" y="70808"/>
                </a:cubicBezTo>
                <a:lnTo>
                  <a:pt x="103624" y="10893"/>
                </a:lnTo>
                <a:cubicBezTo>
                  <a:pt x="103624" y="4868"/>
                  <a:pt x="108526" y="-68"/>
                  <a:pt x="114484" y="715"/>
                </a:cubicBezTo>
                <a:cubicBezTo>
                  <a:pt x="150909" y="5549"/>
                  <a:pt x="179777" y="34417"/>
                  <a:pt x="184611" y="70842"/>
                </a:cubicBezTo>
                <a:cubicBezTo>
                  <a:pt x="185394" y="76799"/>
                  <a:pt x="180458" y="81701"/>
                  <a:pt x="174432" y="81701"/>
                </a:cubicBezTo>
                <a:close/>
                <a:moveTo>
                  <a:pt x="75778" y="12664"/>
                </a:moveTo>
                <a:cubicBezTo>
                  <a:pt x="81940" y="11370"/>
                  <a:pt x="87284" y="16408"/>
                  <a:pt x="87284" y="22706"/>
                </a:cubicBezTo>
                <a:lnTo>
                  <a:pt x="87284" y="89871"/>
                </a:lnTo>
                <a:cubicBezTo>
                  <a:pt x="87284" y="91778"/>
                  <a:pt x="87965" y="93616"/>
                  <a:pt x="89156" y="95080"/>
                </a:cubicBezTo>
                <a:lnTo>
                  <a:pt x="134126" y="149343"/>
                </a:lnTo>
                <a:cubicBezTo>
                  <a:pt x="138109" y="154143"/>
                  <a:pt x="137258" y="161394"/>
                  <a:pt x="131777" y="164356"/>
                </a:cubicBezTo>
                <a:cubicBezTo>
                  <a:pt x="120169" y="170687"/>
                  <a:pt x="106858" y="174296"/>
                  <a:pt x="92731" y="174296"/>
                </a:cubicBezTo>
                <a:cubicBezTo>
                  <a:pt x="47625" y="174296"/>
                  <a:pt x="11030" y="137701"/>
                  <a:pt x="11030" y="92595"/>
                </a:cubicBezTo>
                <a:cubicBezTo>
                  <a:pt x="11030" y="53276"/>
                  <a:pt x="38774" y="20459"/>
                  <a:pt x="75778" y="12664"/>
                </a:cubicBezTo>
                <a:close/>
                <a:moveTo>
                  <a:pt x="162654" y="98041"/>
                </a:moveTo>
                <a:lnTo>
                  <a:pt x="184440" y="98041"/>
                </a:lnTo>
                <a:cubicBezTo>
                  <a:pt x="190738" y="98041"/>
                  <a:pt x="195777" y="103386"/>
                  <a:pt x="194483" y="109548"/>
                </a:cubicBezTo>
                <a:cubicBezTo>
                  <a:pt x="191011" y="126024"/>
                  <a:pt x="182568" y="140662"/>
                  <a:pt x="170790" y="151828"/>
                </a:cubicBezTo>
                <a:cubicBezTo>
                  <a:pt x="166602" y="155811"/>
                  <a:pt x="160032" y="154960"/>
                  <a:pt x="156356" y="150500"/>
                </a:cubicBezTo>
                <a:lnTo>
                  <a:pt x="127624" y="115880"/>
                </a:lnTo>
                <a:cubicBezTo>
                  <a:pt x="121735" y="108765"/>
                  <a:pt x="126807" y="98041"/>
                  <a:pt x="135998" y="98041"/>
                </a:cubicBezTo>
                <a:lnTo>
                  <a:pt x="162619" y="98041"/>
                </a:ln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19" name="Text 16"/>
          <p:cNvSpPr/>
          <p:nvPr/>
        </p:nvSpPr>
        <p:spPr>
          <a:xfrm>
            <a:off x="7671835" y="2562150"/>
            <a:ext cx="4113384" cy="2440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372" b="1" dirty="0">
                <a:solidFill>
                  <a:srgbClr val="FFFFFF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五维评分体系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7453965" y="2997890"/>
            <a:ext cx="662325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7" b="1" dirty="0">
                <a:solidFill>
                  <a:srgbClr val="FFD70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45%</a:t>
            </a:r>
            <a:endParaRPr lang="en-US" sz="1600" dirty="0"/>
          </a:p>
        </p:txBody>
      </p:sp>
      <p:sp>
        <p:nvSpPr>
          <p:cNvPr id="21" name="Shape 18"/>
          <p:cNvSpPr/>
          <p:nvPr/>
        </p:nvSpPr>
        <p:spPr>
          <a:xfrm>
            <a:off x="8116290" y="2910742"/>
            <a:ext cx="3581781" cy="453169"/>
          </a:xfrm>
          <a:custGeom>
            <a:avLst/>
            <a:gdLst/>
            <a:ahLst/>
            <a:cxnLst/>
            <a:rect l="l" t="t" r="r" b="b"/>
            <a:pathLst>
              <a:path w="3581781" h="453169">
                <a:moveTo>
                  <a:pt x="69720" y="0"/>
                </a:moveTo>
                <a:lnTo>
                  <a:pt x="3512061" y="0"/>
                </a:lnTo>
                <a:cubicBezTo>
                  <a:pt x="3550567" y="0"/>
                  <a:pt x="3581781" y="31215"/>
                  <a:pt x="3581781" y="69720"/>
                </a:cubicBezTo>
                <a:lnTo>
                  <a:pt x="3581781" y="383449"/>
                </a:lnTo>
                <a:cubicBezTo>
                  <a:pt x="3581781" y="421955"/>
                  <a:pt x="3550567" y="453169"/>
                  <a:pt x="3512061" y="453169"/>
                </a:cubicBezTo>
                <a:lnTo>
                  <a:pt x="69720" y="453169"/>
                </a:lnTo>
                <a:cubicBezTo>
                  <a:pt x="31241" y="453169"/>
                  <a:pt x="0" y="421929"/>
                  <a:pt x="0" y="383449"/>
                </a:cubicBezTo>
                <a:lnTo>
                  <a:pt x="0" y="69720"/>
                </a:lnTo>
                <a:cubicBezTo>
                  <a:pt x="0" y="31241"/>
                  <a:pt x="31241" y="0"/>
                  <a:pt x="69720" y="0"/>
                </a:cubicBezTo>
                <a:close/>
              </a:path>
            </a:pathLst>
          </a:custGeom>
          <a:solidFill>
            <a:srgbClr val="0D0D0D"/>
          </a:solidFill>
          <a:ln/>
        </p:spPr>
      </p:sp>
      <p:sp>
        <p:nvSpPr>
          <p:cNvPr id="22" name="Text 19"/>
          <p:cNvSpPr/>
          <p:nvPr/>
        </p:nvSpPr>
        <p:spPr>
          <a:xfrm>
            <a:off x="8220867" y="2980460"/>
            <a:ext cx="3442345" cy="2091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8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技能匹配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8220867" y="3224475"/>
            <a:ext cx="3372626" cy="69718"/>
          </a:xfrm>
          <a:custGeom>
            <a:avLst/>
            <a:gdLst/>
            <a:ahLst/>
            <a:cxnLst/>
            <a:rect l="l" t="t" r="r" b="b"/>
            <a:pathLst>
              <a:path w="3372626" h="69718">
                <a:moveTo>
                  <a:pt x="34859" y="0"/>
                </a:moveTo>
                <a:lnTo>
                  <a:pt x="3337767" y="0"/>
                </a:lnTo>
                <a:cubicBezTo>
                  <a:pt x="3357019" y="0"/>
                  <a:pt x="3372626" y="15607"/>
                  <a:pt x="3372626" y="34859"/>
                </a:cubicBezTo>
                <a:lnTo>
                  <a:pt x="3372626" y="34859"/>
                </a:lnTo>
                <a:cubicBezTo>
                  <a:pt x="3372626" y="54111"/>
                  <a:pt x="3357019" y="69718"/>
                  <a:pt x="3337767" y="69718"/>
                </a:cubicBezTo>
                <a:lnTo>
                  <a:pt x="34859" y="69718"/>
                </a:lnTo>
                <a:cubicBezTo>
                  <a:pt x="15620" y="69718"/>
                  <a:pt x="0" y="54098"/>
                  <a:pt x="0" y="34859"/>
                </a:cubicBezTo>
                <a:lnTo>
                  <a:pt x="0" y="34859"/>
                </a:lnTo>
                <a:cubicBezTo>
                  <a:pt x="0" y="15620"/>
                  <a:pt x="15620" y="0"/>
                  <a:pt x="34859" y="0"/>
                </a:cubicBezTo>
                <a:close/>
              </a:path>
            </a:pathLst>
          </a:custGeom>
          <a:solidFill>
            <a:srgbClr val="364153"/>
          </a:solidFill>
          <a:ln/>
        </p:spPr>
      </p:sp>
      <p:sp>
        <p:nvSpPr>
          <p:cNvPr id="24" name="Shape 21"/>
          <p:cNvSpPr/>
          <p:nvPr/>
        </p:nvSpPr>
        <p:spPr>
          <a:xfrm>
            <a:off x="8220867" y="3224475"/>
            <a:ext cx="1516375" cy="69718"/>
          </a:xfrm>
          <a:custGeom>
            <a:avLst/>
            <a:gdLst/>
            <a:ahLst/>
            <a:cxnLst/>
            <a:rect l="l" t="t" r="r" b="b"/>
            <a:pathLst>
              <a:path w="1516375" h="69718">
                <a:moveTo>
                  <a:pt x="34859" y="0"/>
                </a:moveTo>
                <a:lnTo>
                  <a:pt x="1481515" y="0"/>
                </a:lnTo>
                <a:cubicBezTo>
                  <a:pt x="1500768" y="0"/>
                  <a:pt x="1516375" y="15607"/>
                  <a:pt x="1516375" y="34859"/>
                </a:cubicBezTo>
                <a:lnTo>
                  <a:pt x="1516375" y="34859"/>
                </a:lnTo>
                <a:cubicBezTo>
                  <a:pt x="1516375" y="54111"/>
                  <a:pt x="1500768" y="69718"/>
                  <a:pt x="1481515" y="69718"/>
                </a:cubicBezTo>
                <a:lnTo>
                  <a:pt x="34859" y="69718"/>
                </a:lnTo>
                <a:cubicBezTo>
                  <a:pt x="15620" y="69718"/>
                  <a:pt x="0" y="54098"/>
                  <a:pt x="0" y="34859"/>
                </a:cubicBezTo>
                <a:lnTo>
                  <a:pt x="0" y="34859"/>
                </a:lnTo>
                <a:cubicBezTo>
                  <a:pt x="0" y="15620"/>
                  <a:pt x="15620" y="0"/>
                  <a:pt x="34859" y="0"/>
                </a:cubicBezTo>
                <a:close/>
              </a:path>
            </a:pathLst>
          </a:custGeom>
          <a:gradFill flip="none" rotWithShape="1">
            <a:gsLst>
              <a:gs pos="0">
                <a:srgbClr val="39A897"/>
              </a:gs>
              <a:gs pos="100000">
                <a:srgbClr val="8FB3AC"/>
              </a:gs>
            </a:gsLst>
            <a:lin ang="0" scaled="1"/>
          </a:gradFill>
          <a:ln/>
        </p:spPr>
      </p:sp>
      <p:sp>
        <p:nvSpPr>
          <p:cNvPr id="25" name="Text 22"/>
          <p:cNvSpPr/>
          <p:nvPr/>
        </p:nvSpPr>
        <p:spPr>
          <a:xfrm>
            <a:off x="7453965" y="3520778"/>
            <a:ext cx="662325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7" b="1" dirty="0">
                <a:solidFill>
                  <a:srgbClr val="FFD70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20%</a:t>
            </a:r>
            <a:endParaRPr lang="en-US" sz="1600" dirty="0"/>
          </a:p>
        </p:txBody>
      </p:sp>
      <p:sp>
        <p:nvSpPr>
          <p:cNvPr id="26" name="Shape 23"/>
          <p:cNvSpPr/>
          <p:nvPr/>
        </p:nvSpPr>
        <p:spPr>
          <a:xfrm>
            <a:off x="8116290" y="3433630"/>
            <a:ext cx="3581781" cy="453169"/>
          </a:xfrm>
          <a:custGeom>
            <a:avLst/>
            <a:gdLst/>
            <a:ahLst/>
            <a:cxnLst/>
            <a:rect l="l" t="t" r="r" b="b"/>
            <a:pathLst>
              <a:path w="3581781" h="453169">
                <a:moveTo>
                  <a:pt x="69720" y="0"/>
                </a:moveTo>
                <a:lnTo>
                  <a:pt x="3512061" y="0"/>
                </a:lnTo>
                <a:cubicBezTo>
                  <a:pt x="3550567" y="0"/>
                  <a:pt x="3581781" y="31215"/>
                  <a:pt x="3581781" y="69720"/>
                </a:cubicBezTo>
                <a:lnTo>
                  <a:pt x="3581781" y="383449"/>
                </a:lnTo>
                <a:cubicBezTo>
                  <a:pt x="3581781" y="421955"/>
                  <a:pt x="3550567" y="453169"/>
                  <a:pt x="3512061" y="453169"/>
                </a:cubicBezTo>
                <a:lnTo>
                  <a:pt x="69720" y="453169"/>
                </a:lnTo>
                <a:cubicBezTo>
                  <a:pt x="31241" y="453169"/>
                  <a:pt x="0" y="421929"/>
                  <a:pt x="0" y="383449"/>
                </a:cubicBezTo>
                <a:lnTo>
                  <a:pt x="0" y="69720"/>
                </a:lnTo>
                <a:cubicBezTo>
                  <a:pt x="0" y="31241"/>
                  <a:pt x="31241" y="0"/>
                  <a:pt x="69720" y="0"/>
                </a:cubicBezTo>
                <a:close/>
              </a:path>
            </a:pathLst>
          </a:custGeom>
          <a:solidFill>
            <a:srgbClr val="0D0D0D"/>
          </a:solidFill>
          <a:ln/>
        </p:spPr>
      </p:sp>
      <p:sp>
        <p:nvSpPr>
          <p:cNvPr id="27" name="Text 24"/>
          <p:cNvSpPr/>
          <p:nvPr/>
        </p:nvSpPr>
        <p:spPr>
          <a:xfrm>
            <a:off x="8220867" y="3503348"/>
            <a:ext cx="3442345" cy="2091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8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领域匹配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>
            <a:off x="8220867" y="3747362"/>
            <a:ext cx="3372626" cy="69718"/>
          </a:xfrm>
          <a:custGeom>
            <a:avLst/>
            <a:gdLst/>
            <a:ahLst/>
            <a:cxnLst/>
            <a:rect l="l" t="t" r="r" b="b"/>
            <a:pathLst>
              <a:path w="3372626" h="69718">
                <a:moveTo>
                  <a:pt x="34859" y="0"/>
                </a:moveTo>
                <a:lnTo>
                  <a:pt x="3337767" y="0"/>
                </a:lnTo>
                <a:cubicBezTo>
                  <a:pt x="3357019" y="0"/>
                  <a:pt x="3372626" y="15607"/>
                  <a:pt x="3372626" y="34859"/>
                </a:cubicBezTo>
                <a:lnTo>
                  <a:pt x="3372626" y="34859"/>
                </a:lnTo>
                <a:cubicBezTo>
                  <a:pt x="3372626" y="54111"/>
                  <a:pt x="3357019" y="69718"/>
                  <a:pt x="3337767" y="69718"/>
                </a:cubicBezTo>
                <a:lnTo>
                  <a:pt x="34859" y="69718"/>
                </a:lnTo>
                <a:cubicBezTo>
                  <a:pt x="15620" y="69718"/>
                  <a:pt x="0" y="54098"/>
                  <a:pt x="0" y="34859"/>
                </a:cubicBezTo>
                <a:lnTo>
                  <a:pt x="0" y="34859"/>
                </a:lnTo>
                <a:cubicBezTo>
                  <a:pt x="0" y="15620"/>
                  <a:pt x="15620" y="0"/>
                  <a:pt x="34859" y="0"/>
                </a:cubicBezTo>
                <a:close/>
              </a:path>
            </a:pathLst>
          </a:custGeom>
          <a:solidFill>
            <a:srgbClr val="364153"/>
          </a:solidFill>
          <a:ln/>
        </p:spPr>
      </p:sp>
      <p:sp>
        <p:nvSpPr>
          <p:cNvPr id="29" name="Shape 26"/>
          <p:cNvSpPr/>
          <p:nvPr/>
        </p:nvSpPr>
        <p:spPr>
          <a:xfrm>
            <a:off x="8220867" y="3747362"/>
            <a:ext cx="671039" cy="69718"/>
          </a:xfrm>
          <a:custGeom>
            <a:avLst/>
            <a:gdLst/>
            <a:ahLst/>
            <a:cxnLst/>
            <a:rect l="l" t="t" r="r" b="b"/>
            <a:pathLst>
              <a:path w="671039" h="69718">
                <a:moveTo>
                  <a:pt x="34859" y="0"/>
                </a:moveTo>
                <a:lnTo>
                  <a:pt x="636180" y="0"/>
                </a:lnTo>
                <a:cubicBezTo>
                  <a:pt x="655432" y="0"/>
                  <a:pt x="671039" y="15607"/>
                  <a:pt x="671039" y="34859"/>
                </a:cubicBezTo>
                <a:lnTo>
                  <a:pt x="671039" y="34859"/>
                </a:lnTo>
                <a:cubicBezTo>
                  <a:pt x="671039" y="54111"/>
                  <a:pt x="655432" y="69718"/>
                  <a:pt x="636180" y="69718"/>
                </a:cubicBezTo>
                <a:lnTo>
                  <a:pt x="34859" y="69718"/>
                </a:lnTo>
                <a:cubicBezTo>
                  <a:pt x="15620" y="69718"/>
                  <a:pt x="0" y="54098"/>
                  <a:pt x="0" y="34859"/>
                </a:cubicBezTo>
                <a:lnTo>
                  <a:pt x="0" y="34859"/>
                </a:lnTo>
                <a:cubicBezTo>
                  <a:pt x="0" y="15620"/>
                  <a:pt x="15620" y="0"/>
                  <a:pt x="34859" y="0"/>
                </a:cubicBezTo>
                <a:close/>
              </a:path>
            </a:pathLst>
          </a:custGeom>
          <a:gradFill flip="none" rotWithShape="1">
            <a:gsLst>
              <a:gs pos="0">
                <a:srgbClr val="95B8C0"/>
              </a:gs>
              <a:gs pos="100000">
                <a:srgbClr val="8FB3AC"/>
              </a:gs>
            </a:gsLst>
            <a:lin ang="0" scaled="1"/>
          </a:gradFill>
          <a:ln/>
        </p:spPr>
      </p:sp>
      <p:sp>
        <p:nvSpPr>
          <p:cNvPr id="30" name="Text 27"/>
          <p:cNvSpPr/>
          <p:nvPr/>
        </p:nvSpPr>
        <p:spPr>
          <a:xfrm>
            <a:off x="7453965" y="4043665"/>
            <a:ext cx="662325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7" b="1" dirty="0">
                <a:solidFill>
                  <a:srgbClr val="FFD70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15%</a:t>
            </a: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8116290" y="3956518"/>
            <a:ext cx="3581781" cy="453169"/>
          </a:xfrm>
          <a:custGeom>
            <a:avLst/>
            <a:gdLst/>
            <a:ahLst/>
            <a:cxnLst/>
            <a:rect l="l" t="t" r="r" b="b"/>
            <a:pathLst>
              <a:path w="3581781" h="453169">
                <a:moveTo>
                  <a:pt x="69720" y="0"/>
                </a:moveTo>
                <a:lnTo>
                  <a:pt x="3512061" y="0"/>
                </a:lnTo>
                <a:cubicBezTo>
                  <a:pt x="3550567" y="0"/>
                  <a:pt x="3581781" y="31215"/>
                  <a:pt x="3581781" y="69720"/>
                </a:cubicBezTo>
                <a:lnTo>
                  <a:pt x="3581781" y="383449"/>
                </a:lnTo>
                <a:cubicBezTo>
                  <a:pt x="3581781" y="421955"/>
                  <a:pt x="3550567" y="453169"/>
                  <a:pt x="3512061" y="453169"/>
                </a:cubicBezTo>
                <a:lnTo>
                  <a:pt x="69720" y="453169"/>
                </a:lnTo>
                <a:cubicBezTo>
                  <a:pt x="31241" y="453169"/>
                  <a:pt x="0" y="421929"/>
                  <a:pt x="0" y="383449"/>
                </a:cubicBezTo>
                <a:lnTo>
                  <a:pt x="0" y="69720"/>
                </a:lnTo>
                <a:cubicBezTo>
                  <a:pt x="0" y="31241"/>
                  <a:pt x="31241" y="0"/>
                  <a:pt x="69720" y="0"/>
                </a:cubicBezTo>
                <a:close/>
              </a:path>
            </a:pathLst>
          </a:custGeom>
          <a:solidFill>
            <a:srgbClr val="0D0D0D"/>
          </a:solidFill>
          <a:ln/>
        </p:spPr>
      </p:sp>
      <p:sp>
        <p:nvSpPr>
          <p:cNvPr id="32" name="Text 29"/>
          <p:cNvSpPr/>
          <p:nvPr/>
        </p:nvSpPr>
        <p:spPr>
          <a:xfrm>
            <a:off x="8220867" y="4026236"/>
            <a:ext cx="3442345" cy="2091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8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难度适配</a:t>
            </a: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>
            <a:off x="8220867" y="4270250"/>
            <a:ext cx="3372626" cy="69718"/>
          </a:xfrm>
          <a:custGeom>
            <a:avLst/>
            <a:gdLst/>
            <a:ahLst/>
            <a:cxnLst/>
            <a:rect l="l" t="t" r="r" b="b"/>
            <a:pathLst>
              <a:path w="3372626" h="69718">
                <a:moveTo>
                  <a:pt x="34859" y="0"/>
                </a:moveTo>
                <a:lnTo>
                  <a:pt x="3337767" y="0"/>
                </a:lnTo>
                <a:cubicBezTo>
                  <a:pt x="3357019" y="0"/>
                  <a:pt x="3372626" y="15607"/>
                  <a:pt x="3372626" y="34859"/>
                </a:cubicBezTo>
                <a:lnTo>
                  <a:pt x="3372626" y="34859"/>
                </a:lnTo>
                <a:cubicBezTo>
                  <a:pt x="3372626" y="54111"/>
                  <a:pt x="3357019" y="69718"/>
                  <a:pt x="3337767" y="69718"/>
                </a:cubicBezTo>
                <a:lnTo>
                  <a:pt x="34859" y="69718"/>
                </a:lnTo>
                <a:cubicBezTo>
                  <a:pt x="15620" y="69718"/>
                  <a:pt x="0" y="54098"/>
                  <a:pt x="0" y="34859"/>
                </a:cubicBezTo>
                <a:lnTo>
                  <a:pt x="0" y="34859"/>
                </a:lnTo>
                <a:cubicBezTo>
                  <a:pt x="0" y="15620"/>
                  <a:pt x="15620" y="0"/>
                  <a:pt x="34859" y="0"/>
                </a:cubicBezTo>
                <a:close/>
              </a:path>
            </a:pathLst>
          </a:custGeom>
          <a:solidFill>
            <a:srgbClr val="364153"/>
          </a:solidFill>
          <a:ln/>
        </p:spPr>
      </p:sp>
      <p:sp>
        <p:nvSpPr>
          <p:cNvPr id="34" name="Shape 31"/>
          <p:cNvSpPr/>
          <p:nvPr/>
        </p:nvSpPr>
        <p:spPr>
          <a:xfrm>
            <a:off x="8220867" y="4270250"/>
            <a:ext cx="505458" cy="69718"/>
          </a:xfrm>
          <a:custGeom>
            <a:avLst/>
            <a:gdLst/>
            <a:ahLst/>
            <a:cxnLst/>
            <a:rect l="l" t="t" r="r" b="b"/>
            <a:pathLst>
              <a:path w="505458" h="69718">
                <a:moveTo>
                  <a:pt x="34859" y="0"/>
                </a:moveTo>
                <a:lnTo>
                  <a:pt x="470599" y="0"/>
                </a:lnTo>
                <a:cubicBezTo>
                  <a:pt x="489851" y="0"/>
                  <a:pt x="505458" y="15607"/>
                  <a:pt x="505458" y="34859"/>
                </a:cubicBezTo>
                <a:lnTo>
                  <a:pt x="505458" y="34859"/>
                </a:lnTo>
                <a:cubicBezTo>
                  <a:pt x="505458" y="54111"/>
                  <a:pt x="489851" y="69718"/>
                  <a:pt x="470599" y="69718"/>
                </a:cubicBezTo>
                <a:lnTo>
                  <a:pt x="34859" y="69718"/>
                </a:lnTo>
                <a:cubicBezTo>
                  <a:pt x="15620" y="69718"/>
                  <a:pt x="0" y="54098"/>
                  <a:pt x="0" y="34859"/>
                </a:cubicBezTo>
                <a:lnTo>
                  <a:pt x="0" y="34859"/>
                </a:lnTo>
                <a:cubicBezTo>
                  <a:pt x="0" y="15620"/>
                  <a:pt x="15620" y="0"/>
                  <a:pt x="34859" y="0"/>
                </a:cubicBezTo>
                <a:close/>
              </a:path>
            </a:pathLst>
          </a:custGeom>
          <a:gradFill flip="none" rotWithShape="1">
            <a:gsLst>
              <a:gs pos="0">
                <a:srgbClr val="8FB3AC"/>
              </a:gs>
              <a:gs pos="100000">
                <a:srgbClr val="39A897"/>
              </a:gs>
            </a:gsLst>
            <a:lin ang="0" scaled="1"/>
          </a:gradFill>
          <a:ln/>
        </p:spPr>
      </p:sp>
      <p:sp>
        <p:nvSpPr>
          <p:cNvPr id="35" name="Text 32"/>
          <p:cNvSpPr/>
          <p:nvPr/>
        </p:nvSpPr>
        <p:spPr>
          <a:xfrm>
            <a:off x="7453965" y="4566553"/>
            <a:ext cx="662325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7" b="1" dirty="0">
                <a:solidFill>
                  <a:srgbClr val="FFD70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15%</a:t>
            </a:r>
            <a:endParaRPr lang="en-US" sz="1600" dirty="0"/>
          </a:p>
        </p:txBody>
      </p:sp>
      <p:sp>
        <p:nvSpPr>
          <p:cNvPr id="36" name="Shape 33"/>
          <p:cNvSpPr/>
          <p:nvPr/>
        </p:nvSpPr>
        <p:spPr>
          <a:xfrm>
            <a:off x="8116290" y="4479405"/>
            <a:ext cx="3581781" cy="453169"/>
          </a:xfrm>
          <a:custGeom>
            <a:avLst/>
            <a:gdLst/>
            <a:ahLst/>
            <a:cxnLst/>
            <a:rect l="l" t="t" r="r" b="b"/>
            <a:pathLst>
              <a:path w="3581781" h="453169">
                <a:moveTo>
                  <a:pt x="69720" y="0"/>
                </a:moveTo>
                <a:lnTo>
                  <a:pt x="3512061" y="0"/>
                </a:lnTo>
                <a:cubicBezTo>
                  <a:pt x="3550567" y="0"/>
                  <a:pt x="3581781" y="31215"/>
                  <a:pt x="3581781" y="69720"/>
                </a:cubicBezTo>
                <a:lnTo>
                  <a:pt x="3581781" y="383449"/>
                </a:lnTo>
                <a:cubicBezTo>
                  <a:pt x="3581781" y="421955"/>
                  <a:pt x="3550567" y="453169"/>
                  <a:pt x="3512061" y="453169"/>
                </a:cubicBezTo>
                <a:lnTo>
                  <a:pt x="69720" y="453169"/>
                </a:lnTo>
                <a:cubicBezTo>
                  <a:pt x="31241" y="453169"/>
                  <a:pt x="0" y="421929"/>
                  <a:pt x="0" y="383449"/>
                </a:cubicBezTo>
                <a:lnTo>
                  <a:pt x="0" y="69720"/>
                </a:lnTo>
                <a:cubicBezTo>
                  <a:pt x="0" y="31241"/>
                  <a:pt x="31241" y="0"/>
                  <a:pt x="69720" y="0"/>
                </a:cubicBezTo>
                <a:close/>
              </a:path>
            </a:pathLst>
          </a:custGeom>
          <a:solidFill>
            <a:srgbClr val="0D0D0D"/>
          </a:solidFill>
          <a:ln/>
        </p:spPr>
      </p:sp>
      <p:sp>
        <p:nvSpPr>
          <p:cNvPr id="37" name="Text 34"/>
          <p:cNvSpPr/>
          <p:nvPr/>
        </p:nvSpPr>
        <p:spPr>
          <a:xfrm>
            <a:off x="8220867" y="4549124"/>
            <a:ext cx="3442345" cy="2091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8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项目质量</a:t>
            </a:r>
            <a:endParaRPr lang="en-US" sz="1600" dirty="0"/>
          </a:p>
        </p:txBody>
      </p:sp>
      <p:sp>
        <p:nvSpPr>
          <p:cNvPr id="38" name="Shape 35"/>
          <p:cNvSpPr/>
          <p:nvPr/>
        </p:nvSpPr>
        <p:spPr>
          <a:xfrm>
            <a:off x="8220867" y="4793138"/>
            <a:ext cx="3372626" cy="69718"/>
          </a:xfrm>
          <a:custGeom>
            <a:avLst/>
            <a:gdLst/>
            <a:ahLst/>
            <a:cxnLst/>
            <a:rect l="l" t="t" r="r" b="b"/>
            <a:pathLst>
              <a:path w="3372626" h="69718">
                <a:moveTo>
                  <a:pt x="34859" y="0"/>
                </a:moveTo>
                <a:lnTo>
                  <a:pt x="3337767" y="0"/>
                </a:lnTo>
                <a:cubicBezTo>
                  <a:pt x="3357019" y="0"/>
                  <a:pt x="3372626" y="15607"/>
                  <a:pt x="3372626" y="34859"/>
                </a:cubicBezTo>
                <a:lnTo>
                  <a:pt x="3372626" y="34859"/>
                </a:lnTo>
                <a:cubicBezTo>
                  <a:pt x="3372626" y="54111"/>
                  <a:pt x="3357019" y="69718"/>
                  <a:pt x="3337767" y="69718"/>
                </a:cubicBezTo>
                <a:lnTo>
                  <a:pt x="34859" y="69718"/>
                </a:lnTo>
                <a:cubicBezTo>
                  <a:pt x="15620" y="69718"/>
                  <a:pt x="0" y="54098"/>
                  <a:pt x="0" y="34859"/>
                </a:cubicBezTo>
                <a:lnTo>
                  <a:pt x="0" y="34859"/>
                </a:lnTo>
                <a:cubicBezTo>
                  <a:pt x="0" y="15620"/>
                  <a:pt x="15620" y="0"/>
                  <a:pt x="34859" y="0"/>
                </a:cubicBezTo>
                <a:close/>
              </a:path>
            </a:pathLst>
          </a:custGeom>
          <a:solidFill>
            <a:srgbClr val="364153"/>
          </a:solidFill>
          <a:ln/>
        </p:spPr>
      </p:sp>
      <p:sp>
        <p:nvSpPr>
          <p:cNvPr id="39" name="Shape 36"/>
          <p:cNvSpPr/>
          <p:nvPr/>
        </p:nvSpPr>
        <p:spPr>
          <a:xfrm>
            <a:off x="8220867" y="4793138"/>
            <a:ext cx="505458" cy="69718"/>
          </a:xfrm>
          <a:custGeom>
            <a:avLst/>
            <a:gdLst/>
            <a:ahLst/>
            <a:cxnLst/>
            <a:rect l="l" t="t" r="r" b="b"/>
            <a:pathLst>
              <a:path w="505458" h="69718">
                <a:moveTo>
                  <a:pt x="34859" y="0"/>
                </a:moveTo>
                <a:lnTo>
                  <a:pt x="470599" y="0"/>
                </a:lnTo>
                <a:cubicBezTo>
                  <a:pt x="489851" y="0"/>
                  <a:pt x="505458" y="15607"/>
                  <a:pt x="505458" y="34859"/>
                </a:cubicBezTo>
                <a:lnTo>
                  <a:pt x="505458" y="34859"/>
                </a:lnTo>
                <a:cubicBezTo>
                  <a:pt x="505458" y="54111"/>
                  <a:pt x="489851" y="69718"/>
                  <a:pt x="470599" y="69718"/>
                </a:cubicBezTo>
                <a:lnTo>
                  <a:pt x="34859" y="69718"/>
                </a:lnTo>
                <a:cubicBezTo>
                  <a:pt x="15620" y="69718"/>
                  <a:pt x="0" y="54098"/>
                  <a:pt x="0" y="34859"/>
                </a:cubicBezTo>
                <a:lnTo>
                  <a:pt x="0" y="34859"/>
                </a:lnTo>
                <a:cubicBezTo>
                  <a:pt x="0" y="15620"/>
                  <a:pt x="15620" y="0"/>
                  <a:pt x="34859" y="0"/>
                </a:cubicBezTo>
                <a:close/>
              </a:path>
            </a:pathLst>
          </a:custGeom>
          <a:gradFill flip="none" rotWithShape="1">
            <a:gsLst>
              <a:gs pos="0">
                <a:srgbClr val="39A897"/>
              </a:gs>
              <a:gs pos="100000">
                <a:srgbClr val="95B8C0"/>
              </a:gs>
            </a:gsLst>
            <a:lin ang="0" scaled="1"/>
          </a:gradFill>
          <a:ln/>
        </p:spPr>
      </p:sp>
      <p:sp>
        <p:nvSpPr>
          <p:cNvPr id="40" name="Text 37"/>
          <p:cNvSpPr/>
          <p:nvPr/>
        </p:nvSpPr>
        <p:spPr>
          <a:xfrm>
            <a:off x="7453965" y="5089441"/>
            <a:ext cx="662325" cy="27887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7" b="1" dirty="0">
                <a:solidFill>
                  <a:srgbClr val="FFD700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5%</a:t>
            </a:r>
            <a:endParaRPr lang="en-US" sz="1600" dirty="0"/>
          </a:p>
        </p:txBody>
      </p:sp>
      <p:sp>
        <p:nvSpPr>
          <p:cNvPr id="41" name="Shape 38"/>
          <p:cNvSpPr/>
          <p:nvPr/>
        </p:nvSpPr>
        <p:spPr>
          <a:xfrm>
            <a:off x="8116290" y="5002293"/>
            <a:ext cx="3581781" cy="453169"/>
          </a:xfrm>
          <a:custGeom>
            <a:avLst/>
            <a:gdLst/>
            <a:ahLst/>
            <a:cxnLst/>
            <a:rect l="l" t="t" r="r" b="b"/>
            <a:pathLst>
              <a:path w="3581781" h="453169">
                <a:moveTo>
                  <a:pt x="69720" y="0"/>
                </a:moveTo>
                <a:lnTo>
                  <a:pt x="3512061" y="0"/>
                </a:lnTo>
                <a:cubicBezTo>
                  <a:pt x="3550567" y="0"/>
                  <a:pt x="3581781" y="31215"/>
                  <a:pt x="3581781" y="69720"/>
                </a:cubicBezTo>
                <a:lnTo>
                  <a:pt x="3581781" y="383449"/>
                </a:lnTo>
                <a:cubicBezTo>
                  <a:pt x="3581781" y="421955"/>
                  <a:pt x="3550567" y="453169"/>
                  <a:pt x="3512061" y="453169"/>
                </a:cubicBezTo>
                <a:lnTo>
                  <a:pt x="69720" y="453169"/>
                </a:lnTo>
                <a:cubicBezTo>
                  <a:pt x="31241" y="453169"/>
                  <a:pt x="0" y="421929"/>
                  <a:pt x="0" y="383449"/>
                </a:cubicBezTo>
                <a:lnTo>
                  <a:pt x="0" y="69720"/>
                </a:lnTo>
                <a:cubicBezTo>
                  <a:pt x="0" y="31241"/>
                  <a:pt x="31241" y="0"/>
                  <a:pt x="69720" y="0"/>
                </a:cubicBezTo>
                <a:close/>
              </a:path>
            </a:pathLst>
          </a:custGeom>
          <a:solidFill>
            <a:srgbClr val="0D0D0D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42" name="Text 39"/>
          <p:cNvSpPr/>
          <p:nvPr/>
        </p:nvSpPr>
        <p:spPr>
          <a:xfrm>
            <a:off x="8220867" y="5072011"/>
            <a:ext cx="3442345" cy="20915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98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top_300加分</a:t>
            </a:r>
            <a:endParaRPr lang="en-US" sz="1600" dirty="0"/>
          </a:p>
        </p:txBody>
      </p:sp>
      <p:sp>
        <p:nvSpPr>
          <p:cNvPr id="43" name="Shape 40"/>
          <p:cNvSpPr/>
          <p:nvPr/>
        </p:nvSpPr>
        <p:spPr>
          <a:xfrm>
            <a:off x="8220867" y="5316026"/>
            <a:ext cx="3372626" cy="69718"/>
          </a:xfrm>
          <a:custGeom>
            <a:avLst/>
            <a:gdLst/>
            <a:ahLst/>
            <a:cxnLst/>
            <a:rect l="l" t="t" r="r" b="b"/>
            <a:pathLst>
              <a:path w="3372626" h="69718">
                <a:moveTo>
                  <a:pt x="34859" y="0"/>
                </a:moveTo>
                <a:lnTo>
                  <a:pt x="3337767" y="0"/>
                </a:lnTo>
                <a:cubicBezTo>
                  <a:pt x="3357019" y="0"/>
                  <a:pt x="3372626" y="15607"/>
                  <a:pt x="3372626" y="34859"/>
                </a:cubicBezTo>
                <a:lnTo>
                  <a:pt x="3372626" y="34859"/>
                </a:lnTo>
                <a:cubicBezTo>
                  <a:pt x="3372626" y="54111"/>
                  <a:pt x="3357019" y="69718"/>
                  <a:pt x="3337767" y="69718"/>
                </a:cubicBezTo>
                <a:lnTo>
                  <a:pt x="34859" y="69718"/>
                </a:lnTo>
                <a:cubicBezTo>
                  <a:pt x="15620" y="69718"/>
                  <a:pt x="0" y="54098"/>
                  <a:pt x="0" y="34859"/>
                </a:cubicBezTo>
                <a:lnTo>
                  <a:pt x="0" y="34859"/>
                </a:lnTo>
                <a:cubicBezTo>
                  <a:pt x="0" y="15620"/>
                  <a:pt x="15620" y="0"/>
                  <a:pt x="34859" y="0"/>
                </a:cubicBezTo>
                <a:close/>
              </a:path>
            </a:pathLst>
          </a:custGeom>
          <a:solidFill>
            <a:srgbClr val="364153"/>
          </a:solidFill>
          <a:ln/>
        </p:spPr>
      </p:sp>
      <p:sp>
        <p:nvSpPr>
          <p:cNvPr id="44" name="Shape 41"/>
          <p:cNvSpPr/>
          <p:nvPr/>
        </p:nvSpPr>
        <p:spPr>
          <a:xfrm>
            <a:off x="8220867" y="5316026"/>
            <a:ext cx="104578" cy="69718"/>
          </a:xfrm>
          <a:custGeom>
            <a:avLst/>
            <a:gdLst/>
            <a:ahLst/>
            <a:cxnLst/>
            <a:rect l="l" t="t" r="r" b="b"/>
            <a:pathLst>
              <a:path w="104578" h="69718">
                <a:moveTo>
                  <a:pt x="34859" y="0"/>
                </a:moveTo>
                <a:lnTo>
                  <a:pt x="69718" y="0"/>
                </a:lnTo>
                <a:cubicBezTo>
                  <a:pt x="88971" y="0"/>
                  <a:pt x="104578" y="15607"/>
                  <a:pt x="104578" y="34859"/>
                </a:cubicBezTo>
                <a:lnTo>
                  <a:pt x="104578" y="34859"/>
                </a:lnTo>
                <a:cubicBezTo>
                  <a:pt x="104578" y="54111"/>
                  <a:pt x="88971" y="69718"/>
                  <a:pt x="69718" y="69718"/>
                </a:cubicBezTo>
                <a:lnTo>
                  <a:pt x="34859" y="69718"/>
                </a:lnTo>
                <a:cubicBezTo>
                  <a:pt x="15620" y="69718"/>
                  <a:pt x="0" y="54098"/>
                  <a:pt x="0" y="34859"/>
                </a:cubicBezTo>
                <a:lnTo>
                  <a:pt x="0" y="34859"/>
                </a:lnTo>
                <a:cubicBezTo>
                  <a:pt x="0" y="15620"/>
                  <a:pt x="15620" y="0"/>
                  <a:pt x="34859" y="0"/>
                </a:cubicBezTo>
                <a:close/>
              </a:path>
            </a:pathLst>
          </a:custGeom>
          <a:gradFill flip="none" rotWithShape="1">
            <a:gsLst>
              <a:gs pos="0">
                <a:srgbClr val="95B8C0"/>
              </a:gs>
              <a:gs pos="100000">
                <a:srgbClr val="8FB3AC"/>
              </a:gs>
            </a:gsLst>
            <a:lin ang="0" scaled="1"/>
          </a:gradFill>
          <a:ln/>
        </p:spPr>
      </p:sp>
      <p:sp>
        <p:nvSpPr>
          <p:cNvPr id="45" name="Shape 42"/>
          <p:cNvSpPr/>
          <p:nvPr/>
        </p:nvSpPr>
        <p:spPr>
          <a:xfrm>
            <a:off x="7317433" y="5714000"/>
            <a:ext cx="4514264" cy="1132924"/>
          </a:xfrm>
          <a:custGeom>
            <a:avLst/>
            <a:gdLst/>
            <a:ahLst/>
            <a:cxnLst/>
            <a:rect l="l" t="t" r="r" b="b"/>
            <a:pathLst>
              <a:path w="4514264" h="1132924">
                <a:moveTo>
                  <a:pt x="104580" y="0"/>
                </a:moveTo>
                <a:lnTo>
                  <a:pt x="4409684" y="0"/>
                </a:lnTo>
                <a:cubicBezTo>
                  <a:pt x="4467442" y="0"/>
                  <a:pt x="4514264" y="46822"/>
                  <a:pt x="4514264" y="104580"/>
                </a:cubicBezTo>
                <a:lnTo>
                  <a:pt x="4514264" y="1028343"/>
                </a:lnTo>
                <a:cubicBezTo>
                  <a:pt x="4514264" y="1086101"/>
                  <a:pt x="4467442" y="1132924"/>
                  <a:pt x="4409684" y="1132924"/>
                </a:cubicBezTo>
                <a:lnTo>
                  <a:pt x="104580" y="1132924"/>
                </a:lnTo>
                <a:cubicBezTo>
                  <a:pt x="46822" y="1132924"/>
                  <a:pt x="0" y="1086101"/>
                  <a:pt x="0" y="1028343"/>
                </a:cubicBezTo>
                <a:lnTo>
                  <a:pt x="0" y="104580"/>
                </a:lnTo>
                <a:cubicBezTo>
                  <a:pt x="0" y="46861"/>
                  <a:pt x="46861" y="0"/>
                  <a:pt x="104580" y="0"/>
                </a:cubicBezTo>
                <a:close/>
              </a:path>
            </a:pathLst>
          </a:custGeom>
          <a:gradFill flip="none" rotWithShape="1">
            <a:gsLst>
              <a:gs pos="0">
                <a:srgbClr val="39A897">
                  <a:alpha val="20000"/>
                </a:srgbClr>
              </a:gs>
              <a:gs pos="100000">
                <a:srgbClr val="8FB3AC">
                  <a:alpha val="20000"/>
                </a:srgbClr>
              </a:gs>
            </a:gsLst>
            <a:lin ang="2700000" scaled="1"/>
          </a:gradFill>
          <a:ln w="25400">
            <a:solidFill>
              <a:srgbClr val="39A897">
                <a:alpha val="50196"/>
              </a:srgbClr>
            </a:solidFill>
            <a:prstDash val="solid"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46" name="Shape 43"/>
          <p:cNvSpPr/>
          <p:nvPr/>
        </p:nvSpPr>
        <p:spPr>
          <a:xfrm>
            <a:off x="7452513" y="5870866"/>
            <a:ext cx="156866" cy="156866"/>
          </a:xfrm>
          <a:custGeom>
            <a:avLst/>
            <a:gdLst/>
            <a:ahLst/>
            <a:cxnLst/>
            <a:rect l="l" t="t" r="r" b="b"/>
            <a:pathLst>
              <a:path w="156866" h="156866">
                <a:moveTo>
                  <a:pt x="9804" y="19608"/>
                </a:moveTo>
                <a:cubicBezTo>
                  <a:pt x="5852" y="19608"/>
                  <a:pt x="2267" y="21998"/>
                  <a:pt x="735" y="25675"/>
                </a:cubicBezTo>
                <a:cubicBezTo>
                  <a:pt x="-797" y="29351"/>
                  <a:pt x="61" y="33549"/>
                  <a:pt x="2880" y="36337"/>
                </a:cubicBezTo>
                <a:lnTo>
                  <a:pt x="58825" y="92312"/>
                </a:lnTo>
                <a:lnTo>
                  <a:pt x="58825" y="127454"/>
                </a:lnTo>
                <a:cubicBezTo>
                  <a:pt x="58825" y="130058"/>
                  <a:pt x="59867" y="132540"/>
                  <a:pt x="61705" y="134378"/>
                </a:cubicBezTo>
                <a:lnTo>
                  <a:pt x="81313" y="153986"/>
                </a:lnTo>
                <a:cubicBezTo>
                  <a:pt x="84132" y="156805"/>
                  <a:pt x="88329" y="157632"/>
                  <a:pt x="92006" y="156100"/>
                </a:cubicBezTo>
                <a:cubicBezTo>
                  <a:pt x="95682" y="154568"/>
                  <a:pt x="98041" y="151014"/>
                  <a:pt x="98041" y="147062"/>
                </a:cubicBezTo>
                <a:lnTo>
                  <a:pt x="98041" y="92312"/>
                </a:lnTo>
                <a:lnTo>
                  <a:pt x="153986" y="36367"/>
                </a:lnTo>
                <a:cubicBezTo>
                  <a:pt x="156805" y="33549"/>
                  <a:pt x="157632" y="29351"/>
                  <a:pt x="156100" y="25675"/>
                </a:cubicBezTo>
                <a:cubicBezTo>
                  <a:pt x="154568" y="21998"/>
                  <a:pt x="151014" y="19608"/>
                  <a:pt x="147062" y="19608"/>
                </a:cubicBezTo>
                <a:lnTo>
                  <a:pt x="9804" y="19608"/>
                </a:ln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47" name="Text 44"/>
          <p:cNvSpPr/>
          <p:nvPr/>
        </p:nvSpPr>
        <p:spPr>
          <a:xfrm>
            <a:off x="7631166" y="5827292"/>
            <a:ext cx="4165673" cy="24401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5" b="1" dirty="0">
                <a:solidFill>
                  <a:srgbClr val="FFFFFF"/>
                </a:solidFill>
                <a:latin typeface="阿里妈妈数黑体" pitchFamily="34" charset="0"/>
                <a:ea typeface="阿里妈妈数黑体" pitchFamily="34" charset="-122"/>
                <a:cs typeface="阿里妈妈数黑体" pitchFamily="34" charset="-120"/>
              </a:rPr>
              <a:t>多样性过滤</a:t>
            </a:r>
            <a:endParaRPr lang="en-US" sz="1600" dirty="0"/>
          </a:p>
        </p:txBody>
      </p:sp>
      <p:sp>
        <p:nvSpPr>
          <p:cNvPr id="48" name="Text 45"/>
          <p:cNvSpPr/>
          <p:nvPr/>
        </p:nvSpPr>
        <p:spPr>
          <a:xfrm>
            <a:off x="7430726" y="6141025"/>
            <a:ext cx="4348683" cy="1742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1" dirty="0">
                <a:latin typeface="MiSans" pitchFamily="34" charset="0"/>
                <a:ea typeface="MiSans" pitchFamily="34" charset="-122"/>
                <a:cs typeface="MiSans" pitchFamily="34" charset="-120"/>
              </a:rPr>
              <a:t>• 优先推荐top_300项目（最多3个）</a:t>
            </a:r>
            <a:endParaRPr lang="en-US" sz="1600" dirty="0"/>
          </a:p>
        </p:txBody>
      </p:sp>
      <p:sp>
        <p:nvSpPr>
          <p:cNvPr id="49" name="Text 46"/>
          <p:cNvSpPr/>
          <p:nvPr/>
        </p:nvSpPr>
        <p:spPr>
          <a:xfrm>
            <a:off x="7430726" y="6350180"/>
            <a:ext cx="4348683" cy="1742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1" dirty="0">
                <a:latin typeface="MiSans" pitchFamily="34" charset="0"/>
                <a:ea typeface="MiSans" pitchFamily="34" charset="-122"/>
                <a:cs typeface="MiSans" pitchFamily="34" charset="-120"/>
              </a:rPr>
              <a:t>• 每个领域最多2个项目</a:t>
            </a:r>
            <a:endParaRPr lang="en-US" sz="1600" dirty="0"/>
          </a:p>
        </p:txBody>
      </p:sp>
      <p:sp>
        <p:nvSpPr>
          <p:cNvPr id="50" name="Text 47"/>
          <p:cNvSpPr/>
          <p:nvPr/>
        </p:nvSpPr>
        <p:spPr>
          <a:xfrm>
            <a:off x="7430726" y="6559335"/>
            <a:ext cx="4348683" cy="17429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961" dirty="0">
                <a:latin typeface="MiSans" pitchFamily="34" charset="0"/>
                <a:ea typeface="MiSans" pitchFamily="34" charset="-122"/>
                <a:cs typeface="MiSans" pitchFamily="34" charset="-120"/>
              </a:rPr>
              <a:t>• 不足数量时补充其他高匹配项目</a:t>
            </a:r>
            <a:endParaRPr lang="en-US" sz="1600" dirty="0"/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939AC392-6424-6F21-3B7A-68DA3574CE61}"/>
              </a:ext>
            </a:extLst>
          </p:cNvPr>
          <p:cNvSpPr txBox="1"/>
          <p:nvPr/>
        </p:nvSpPr>
        <p:spPr>
          <a:xfrm>
            <a:off x="571794" y="1748768"/>
            <a:ext cx="6223591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solidFill>
                  <a:schemeClr val="bg1"/>
                </a:solidFill>
              </a:rPr>
              <a:t># </a:t>
            </a:r>
            <a:r>
              <a:rPr lang="zh-CN" altLang="en-US" sz="1000" dirty="0">
                <a:solidFill>
                  <a:schemeClr val="bg1"/>
                </a:solidFill>
              </a:rPr>
              <a:t>输入：单个项目数据、用户画像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# </a:t>
            </a:r>
            <a:r>
              <a:rPr lang="zh-CN" altLang="en-US" sz="1000" dirty="0">
                <a:solidFill>
                  <a:schemeClr val="bg1"/>
                </a:solidFill>
              </a:rPr>
              <a:t>输出：</a:t>
            </a:r>
            <a:r>
              <a:rPr lang="en-US" altLang="zh-CN" sz="1000" dirty="0">
                <a:solidFill>
                  <a:schemeClr val="bg1"/>
                </a:solidFill>
              </a:rPr>
              <a:t>0-100</a:t>
            </a:r>
            <a:r>
              <a:rPr lang="zh-CN" altLang="en-US" sz="1000" dirty="0">
                <a:solidFill>
                  <a:schemeClr val="bg1"/>
                </a:solidFill>
              </a:rPr>
              <a:t>分的项目匹配度</a:t>
            </a:r>
          </a:p>
          <a:p>
            <a:endParaRPr lang="zh-CN" altLang="en-US" sz="1000" dirty="0">
              <a:solidFill>
                <a:schemeClr val="bg1"/>
              </a:solidFill>
            </a:endParaRPr>
          </a:p>
          <a:p>
            <a:r>
              <a:rPr lang="en-US" altLang="zh-CN" sz="1000" dirty="0">
                <a:solidFill>
                  <a:schemeClr val="bg1"/>
                </a:solidFill>
              </a:rPr>
              <a:t>FUNCTION </a:t>
            </a:r>
            <a:r>
              <a:rPr lang="zh-CN" altLang="en-US" sz="1000" dirty="0">
                <a:solidFill>
                  <a:schemeClr val="bg1"/>
                </a:solidFill>
              </a:rPr>
              <a:t>计算项目匹配度</a:t>
            </a:r>
            <a:r>
              <a:rPr lang="en-US" altLang="zh-CN" sz="1000" dirty="0">
                <a:solidFill>
                  <a:schemeClr val="bg1"/>
                </a:solidFill>
              </a:rPr>
              <a:t>(</a:t>
            </a:r>
            <a:r>
              <a:rPr lang="zh-CN" altLang="en-US" sz="1000" dirty="0">
                <a:solidFill>
                  <a:schemeClr val="bg1"/>
                </a:solidFill>
              </a:rPr>
              <a:t>项目</a:t>
            </a:r>
            <a:r>
              <a:rPr lang="en-US" altLang="zh-CN" sz="1000" dirty="0">
                <a:solidFill>
                  <a:schemeClr val="bg1"/>
                </a:solidFill>
              </a:rPr>
              <a:t>, </a:t>
            </a:r>
            <a:r>
              <a:rPr lang="zh-CN" altLang="en-US" sz="1000" dirty="0">
                <a:solidFill>
                  <a:schemeClr val="bg1"/>
                </a:solidFill>
              </a:rPr>
              <a:t>用户画像</a:t>
            </a:r>
            <a:r>
              <a:rPr lang="en-US" altLang="zh-CN" sz="1000" dirty="0">
                <a:solidFill>
                  <a:schemeClr val="bg1"/>
                </a:solidFill>
              </a:rPr>
              <a:t>):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# </a:t>
            </a:r>
            <a:r>
              <a:rPr lang="zh-CN" altLang="en-US" sz="1000" dirty="0">
                <a:solidFill>
                  <a:schemeClr val="bg1"/>
                </a:solidFill>
              </a:rPr>
              <a:t>维度</a:t>
            </a:r>
            <a:r>
              <a:rPr lang="en-US" altLang="zh-CN" sz="1000" dirty="0">
                <a:solidFill>
                  <a:schemeClr val="bg1"/>
                </a:solidFill>
              </a:rPr>
              <a:t>1</a:t>
            </a:r>
            <a:r>
              <a:rPr lang="zh-CN" altLang="en-US" sz="1000" dirty="0">
                <a:solidFill>
                  <a:schemeClr val="bg1"/>
                </a:solidFill>
              </a:rPr>
              <a:t>：技能匹配（权重</a:t>
            </a:r>
            <a:r>
              <a:rPr lang="en-US" altLang="zh-CN" sz="1000" dirty="0">
                <a:solidFill>
                  <a:schemeClr val="bg1"/>
                </a:solidFill>
              </a:rPr>
              <a:t>45%</a:t>
            </a:r>
            <a:r>
              <a:rPr lang="zh-CN" altLang="en-US" sz="1000" dirty="0">
                <a:solidFill>
                  <a:schemeClr val="bg1"/>
                </a:solidFill>
              </a:rPr>
              <a:t>）</a:t>
            </a:r>
            <a:r>
              <a:rPr lang="en-US" altLang="zh-CN" sz="1000" dirty="0">
                <a:solidFill>
                  <a:schemeClr val="bg1"/>
                </a:solidFill>
              </a:rPr>
              <a:t>- </a:t>
            </a:r>
            <a:r>
              <a:rPr lang="zh-CN" altLang="en-US" sz="1000" dirty="0">
                <a:solidFill>
                  <a:schemeClr val="bg1"/>
                </a:solidFill>
              </a:rPr>
              <a:t>三级匹配逻辑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技能匹配得分 </a:t>
            </a:r>
            <a:r>
              <a:rPr lang="en-US" altLang="zh-CN" sz="1000" dirty="0">
                <a:solidFill>
                  <a:schemeClr val="bg1"/>
                </a:solidFill>
              </a:rPr>
              <a:t>= 0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FOR </a:t>
            </a:r>
            <a:r>
              <a:rPr lang="zh-CN" altLang="en-US" sz="1000" dirty="0">
                <a:solidFill>
                  <a:schemeClr val="bg1"/>
                </a:solidFill>
              </a:rPr>
              <a:t>技能</a:t>
            </a:r>
            <a:r>
              <a:rPr lang="en-US" altLang="zh-CN" sz="1000" dirty="0">
                <a:solidFill>
                  <a:schemeClr val="bg1"/>
                </a:solidFill>
              </a:rPr>
              <a:t>, </a:t>
            </a:r>
            <a:r>
              <a:rPr lang="zh-CN" altLang="en-US" sz="1000" dirty="0">
                <a:solidFill>
                  <a:schemeClr val="bg1"/>
                </a:solidFill>
              </a:rPr>
              <a:t>强度 </a:t>
            </a:r>
            <a:r>
              <a:rPr lang="en-US" altLang="zh-CN" sz="1000" dirty="0">
                <a:solidFill>
                  <a:schemeClr val="bg1"/>
                </a:solidFill>
              </a:rPr>
              <a:t>IN </a:t>
            </a:r>
            <a:r>
              <a:rPr lang="zh-CN" altLang="en-US" sz="1000" dirty="0">
                <a:solidFill>
                  <a:schemeClr val="bg1"/>
                </a:solidFill>
              </a:rPr>
              <a:t>用户核心技能</a:t>
            </a:r>
            <a:r>
              <a:rPr lang="en-US" altLang="zh-CN" sz="1000" dirty="0">
                <a:solidFill>
                  <a:schemeClr val="bg1"/>
                </a:solidFill>
              </a:rPr>
              <a:t>: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    IF </a:t>
            </a:r>
            <a:r>
              <a:rPr lang="zh-CN" altLang="en-US" sz="1000" dirty="0">
                <a:solidFill>
                  <a:schemeClr val="bg1"/>
                </a:solidFill>
              </a:rPr>
              <a:t>技能 </a:t>
            </a:r>
            <a:r>
              <a:rPr lang="en-US" altLang="zh-CN" sz="1000" dirty="0">
                <a:solidFill>
                  <a:schemeClr val="bg1"/>
                </a:solidFill>
              </a:rPr>
              <a:t>== </a:t>
            </a:r>
            <a:r>
              <a:rPr lang="zh-CN" altLang="en-US" sz="1000" dirty="0">
                <a:solidFill>
                  <a:schemeClr val="bg1"/>
                </a:solidFill>
              </a:rPr>
              <a:t>项目编程语言 → 匹配值</a:t>
            </a:r>
            <a:r>
              <a:rPr lang="en-US" altLang="zh-CN" sz="1000" dirty="0">
                <a:solidFill>
                  <a:schemeClr val="bg1"/>
                </a:solidFill>
              </a:rPr>
              <a:t>=1.0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    ELSE IF </a:t>
            </a:r>
            <a:r>
              <a:rPr lang="zh-CN" altLang="en-US" sz="1000" dirty="0">
                <a:solidFill>
                  <a:schemeClr val="bg1"/>
                </a:solidFill>
              </a:rPr>
              <a:t>技能在项目标签中 → 匹配值</a:t>
            </a:r>
            <a:r>
              <a:rPr lang="en-US" altLang="zh-CN" sz="1000" dirty="0">
                <a:solidFill>
                  <a:schemeClr val="bg1"/>
                </a:solidFill>
              </a:rPr>
              <a:t>=0.9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    ELSE IF </a:t>
            </a:r>
            <a:r>
              <a:rPr lang="zh-CN" altLang="en-US" sz="1000" dirty="0">
                <a:solidFill>
                  <a:schemeClr val="bg1"/>
                </a:solidFill>
              </a:rPr>
              <a:t>相关技能在项目标签中 → 匹配值</a:t>
            </a:r>
            <a:r>
              <a:rPr lang="en-US" altLang="zh-CN" sz="1000" dirty="0">
                <a:solidFill>
                  <a:schemeClr val="bg1"/>
                </a:solidFill>
              </a:rPr>
              <a:t>=0.6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    </a:t>
            </a:r>
            <a:r>
              <a:rPr lang="zh-CN" altLang="en-US" sz="1000" dirty="0">
                <a:solidFill>
                  <a:schemeClr val="bg1"/>
                </a:solidFill>
              </a:rPr>
              <a:t>技能匹配得分 </a:t>
            </a:r>
            <a:r>
              <a:rPr lang="en-US" altLang="zh-CN" sz="1000" dirty="0">
                <a:solidFill>
                  <a:schemeClr val="bg1"/>
                </a:solidFill>
              </a:rPr>
              <a:t>+= </a:t>
            </a:r>
            <a:r>
              <a:rPr lang="zh-CN" altLang="en-US" sz="1000" dirty="0">
                <a:solidFill>
                  <a:schemeClr val="bg1"/>
                </a:solidFill>
              </a:rPr>
              <a:t>强度 </a:t>
            </a:r>
            <a:r>
              <a:rPr lang="en-US" altLang="zh-CN" sz="1000" dirty="0">
                <a:solidFill>
                  <a:schemeClr val="bg1"/>
                </a:solidFill>
              </a:rPr>
              <a:t>× </a:t>
            </a:r>
            <a:r>
              <a:rPr lang="zh-CN" altLang="en-US" sz="1000" dirty="0">
                <a:solidFill>
                  <a:schemeClr val="bg1"/>
                </a:solidFill>
              </a:rPr>
              <a:t>匹配值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技能匹配度 </a:t>
            </a:r>
            <a:r>
              <a:rPr lang="en-US" altLang="zh-CN" sz="1000" dirty="0">
                <a:solidFill>
                  <a:schemeClr val="bg1"/>
                </a:solidFill>
              </a:rPr>
              <a:t>= </a:t>
            </a:r>
            <a:r>
              <a:rPr lang="zh-CN" altLang="en-US" sz="1000" dirty="0">
                <a:solidFill>
                  <a:schemeClr val="bg1"/>
                </a:solidFill>
              </a:rPr>
              <a:t>技能匹配得分 </a:t>
            </a:r>
            <a:r>
              <a:rPr lang="en-US" altLang="zh-CN" sz="1000" dirty="0">
                <a:solidFill>
                  <a:schemeClr val="bg1"/>
                </a:solidFill>
              </a:rPr>
              <a:t>/ </a:t>
            </a:r>
            <a:r>
              <a:rPr lang="zh-CN" altLang="en-US" sz="1000" dirty="0">
                <a:solidFill>
                  <a:schemeClr val="bg1"/>
                </a:solidFill>
              </a:rPr>
              <a:t>总技能强度（归一化到</a:t>
            </a:r>
            <a:r>
              <a:rPr lang="en-US" altLang="zh-CN" sz="1000" dirty="0">
                <a:solidFill>
                  <a:schemeClr val="bg1"/>
                </a:solidFill>
              </a:rPr>
              <a:t>0-1</a:t>
            </a:r>
            <a:r>
              <a:rPr lang="zh-CN" altLang="en-US" sz="1000" dirty="0">
                <a:solidFill>
                  <a:schemeClr val="bg1"/>
                </a:solidFill>
              </a:rPr>
              <a:t>）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</a:t>
            </a:r>
            <a:r>
              <a:rPr lang="en-US" altLang="zh-CN" sz="1000" dirty="0">
                <a:solidFill>
                  <a:schemeClr val="bg1"/>
                </a:solidFill>
              </a:rPr>
              <a:t># </a:t>
            </a:r>
            <a:r>
              <a:rPr lang="zh-CN" altLang="en-US" sz="1000" dirty="0">
                <a:solidFill>
                  <a:schemeClr val="bg1"/>
                </a:solidFill>
              </a:rPr>
              <a:t>维度</a:t>
            </a:r>
            <a:r>
              <a:rPr lang="en-US" altLang="zh-CN" sz="1000" dirty="0">
                <a:solidFill>
                  <a:schemeClr val="bg1"/>
                </a:solidFill>
              </a:rPr>
              <a:t>2</a:t>
            </a:r>
            <a:r>
              <a:rPr lang="zh-CN" altLang="en-US" sz="1000" dirty="0">
                <a:solidFill>
                  <a:schemeClr val="bg1"/>
                </a:solidFill>
              </a:rPr>
              <a:t>：领域匹配（权重</a:t>
            </a:r>
            <a:r>
              <a:rPr lang="en-US" altLang="zh-CN" sz="1000" dirty="0">
                <a:solidFill>
                  <a:schemeClr val="bg1"/>
                </a:solidFill>
              </a:rPr>
              <a:t>20%</a:t>
            </a:r>
            <a:r>
              <a:rPr lang="zh-CN" altLang="en-US" sz="1000" dirty="0">
                <a:solidFill>
                  <a:schemeClr val="bg1"/>
                </a:solidFill>
              </a:rPr>
              <a:t>）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</a:t>
            </a:r>
            <a:r>
              <a:rPr lang="en-US" altLang="zh-CN" sz="1000" dirty="0">
                <a:solidFill>
                  <a:schemeClr val="bg1"/>
                </a:solidFill>
              </a:rPr>
              <a:t>IF </a:t>
            </a:r>
            <a:r>
              <a:rPr lang="zh-CN" altLang="en-US" sz="1000" dirty="0">
                <a:solidFill>
                  <a:schemeClr val="bg1"/>
                </a:solidFill>
              </a:rPr>
              <a:t>项目领域 </a:t>
            </a:r>
            <a:r>
              <a:rPr lang="en-US" altLang="zh-CN" sz="1000" dirty="0">
                <a:solidFill>
                  <a:schemeClr val="bg1"/>
                </a:solidFill>
              </a:rPr>
              <a:t>== </a:t>
            </a:r>
            <a:r>
              <a:rPr lang="zh-CN" altLang="en-US" sz="1000" dirty="0">
                <a:solidFill>
                  <a:schemeClr val="bg1"/>
                </a:solidFill>
              </a:rPr>
              <a:t>用户核心领域 → 领域匹配度</a:t>
            </a:r>
            <a:r>
              <a:rPr lang="en-US" altLang="zh-CN" sz="1000" dirty="0">
                <a:solidFill>
                  <a:schemeClr val="bg1"/>
                </a:solidFill>
              </a:rPr>
              <a:t>=1.0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ELSE → </a:t>
            </a:r>
            <a:r>
              <a:rPr lang="zh-CN" altLang="en-US" sz="1000" dirty="0">
                <a:solidFill>
                  <a:schemeClr val="bg1"/>
                </a:solidFill>
              </a:rPr>
              <a:t>领域匹配度</a:t>
            </a:r>
            <a:r>
              <a:rPr lang="en-US" altLang="zh-CN" sz="1000" dirty="0">
                <a:solidFill>
                  <a:schemeClr val="bg1"/>
                </a:solidFill>
              </a:rPr>
              <a:t>=0.4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# </a:t>
            </a:r>
            <a:r>
              <a:rPr lang="zh-CN" altLang="en-US" sz="1000" dirty="0">
                <a:solidFill>
                  <a:schemeClr val="bg1"/>
                </a:solidFill>
              </a:rPr>
              <a:t>维度</a:t>
            </a:r>
            <a:r>
              <a:rPr lang="en-US" altLang="zh-CN" sz="1000" dirty="0">
                <a:solidFill>
                  <a:schemeClr val="bg1"/>
                </a:solidFill>
              </a:rPr>
              <a:t>3</a:t>
            </a:r>
            <a:r>
              <a:rPr lang="zh-CN" altLang="en-US" sz="1000" dirty="0">
                <a:solidFill>
                  <a:schemeClr val="bg1"/>
                </a:solidFill>
              </a:rPr>
              <a:t>：难度适配（权重</a:t>
            </a:r>
            <a:r>
              <a:rPr lang="en-US" altLang="zh-CN" sz="1000" dirty="0">
                <a:solidFill>
                  <a:schemeClr val="bg1"/>
                </a:solidFill>
              </a:rPr>
              <a:t>15%</a:t>
            </a:r>
            <a:r>
              <a:rPr lang="zh-CN" altLang="en-US" sz="1000" dirty="0">
                <a:solidFill>
                  <a:schemeClr val="bg1"/>
                </a:solidFill>
              </a:rPr>
              <a:t>）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难度适配表 </a:t>
            </a:r>
            <a:r>
              <a:rPr lang="en-US" altLang="zh-CN" sz="1000" dirty="0">
                <a:solidFill>
                  <a:schemeClr val="bg1"/>
                </a:solidFill>
              </a:rPr>
              <a:t>= {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    </a:t>
            </a:r>
            <a:r>
              <a:rPr lang="zh-CN" altLang="en-US" sz="1000" dirty="0">
                <a:solidFill>
                  <a:schemeClr val="bg1"/>
                </a:solidFill>
              </a:rPr>
              <a:t>新手</a:t>
            </a:r>
            <a:r>
              <a:rPr lang="en-US" altLang="zh-CN" sz="1000" dirty="0">
                <a:solidFill>
                  <a:schemeClr val="bg1"/>
                </a:solidFill>
              </a:rPr>
              <a:t>: {</a:t>
            </a:r>
            <a:r>
              <a:rPr lang="zh-CN" altLang="en-US" sz="1000" dirty="0">
                <a:solidFill>
                  <a:schemeClr val="bg1"/>
                </a:solidFill>
              </a:rPr>
              <a:t>新手</a:t>
            </a:r>
            <a:r>
              <a:rPr lang="en-US" altLang="zh-CN" sz="1000" dirty="0">
                <a:solidFill>
                  <a:schemeClr val="bg1"/>
                </a:solidFill>
              </a:rPr>
              <a:t>:1.0, </a:t>
            </a:r>
            <a:r>
              <a:rPr lang="zh-CN" altLang="en-US" sz="1000" dirty="0">
                <a:solidFill>
                  <a:schemeClr val="bg1"/>
                </a:solidFill>
              </a:rPr>
              <a:t>中级</a:t>
            </a:r>
            <a:r>
              <a:rPr lang="en-US" altLang="zh-CN" sz="1000" dirty="0">
                <a:solidFill>
                  <a:schemeClr val="bg1"/>
                </a:solidFill>
              </a:rPr>
              <a:t>:0.6, </a:t>
            </a:r>
            <a:r>
              <a:rPr lang="zh-CN" altLang="en-US" sz="1000" dirty="0">
                <a:solidFill>
                  <a:schemeClr val="bg1"/>
                </a:solidFill>
              </a:rPr>
              <a:t>高级</a:t>
            </a:r>
            <a:r>
              <a:rPr lang="en-US" altLang="zh-CN" sz="1000" dirty="0">
                <a:solidFill>
                  <a:schemeClr val="bg1"/>
                </a:solidFill>
              </a:rPr>
              <a:t>:0.2},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    </a:t>
            </a:r>
            <a:r>
              <a:rPr lang="zh-CN" altLang="en-US" sz="1000" dirty="0">
                <a:solidFill>
                  <a:schemeClr val="bg1"/>
                </a:solidFill>
              </a:rPr>
              <a:t>中级</a:t>
            </a:r>
            <a:r>
              <a:rPr lang="en-US" altLang="zh-CN" sz="1000" dirty="0">
                <a:solidFill>
                  <a:schemeClr val="bg1"/>
                </a:solidFill>
              </a:rPr>
              <a:t>: {</a:t>
            </a:r>
            <a:r>
              <a:rPr lang="zh-CN" altLang="en-US" sz="1000" dirty="0">
                <a:solidFill>
                  <a:schemeClr val="bg1"/>
                </a:solidFill>
              </a:rPr>
              <a:t>新手</a:t>
            </a:r>
            <a:r>
              <a:rPr lang="en-US" altLang="zh-CN" sz="1000" dirty="0">
                <a:solidFill>
                  <a:schemeClr val="bg1"/>
                </a:solidFill>
              </a:rPr>
              <a:t>:0.6, </a:t>
            </a:r>
            <a:r>
              <a:rPr lang="zh-CN" altLang="en-US" sz="1000" dirty="0">
                <a:solidFill>
                  <a:schemeClr val="bg1"/>
                </a:solidFill>
              </a:rPr>
              <a:t>中级</a:t>
            </a:r>
            <a:r>
              <a:rPr lang="en-US" altLang="zh-CN" sz="1000" dirty="0">
                <a:solidFill>
                  <a:schemeClr val="bg1"/>
                </a:solidFill>
              </a:rPr>
              <a:t>:1.0, </a:t>
            </a:r>
            <a:r>
              <a:rPr lang="zh-CN" altLang="en-US" sz="1000" dirty="0">
                <a:solidFill>
                  <a:schemeClr val="bg1"/>
                </a:solidFill>
              </a:rPr>
              <a:t>高级</a:t>
            </a:r>
            <a:r>
              <a:rPr lang="en-US" altLang="zh-CN" sz="1000" dirty="0">
                <a:solidFill>
                  <a:schemeClr val="bg1"/>
                </a:solidFill>
              </a:rPr>
              <a:t>:0.6},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    </a:t>
            </a:r>
            <a:r>
              <a:rPr lang="zh-CN" altLang="en-US" sz="1000" dirty="0">
                <a:solidFill>
                  <a:schemeClr val="bg1"/>
                </a:solidFill>
              </a:rPr>
              <a:t>资深</a:t>
            </a:r>
            <a:r>
              <a:rPr lang="en-US" altLang="zh-CN" sz="1000" dirty="0">
                <a:solidFill>
                  <a:schemeClr val="bg1"/>
                </a:solidFill>
              </a:rPr>
              <a:t>: {</a:t>
            </a:r>
            <a:r>
              <a:rPr lang="zh-CN" altLang="en-US" sz="1000" dirty="0">
                <a:solidFill>
                  <a:schemeClr val="bg1"/>
                </a:solidFill>
              </a:rPr>
              <a:t>新手</a:t>
            </a:r>
            <a:r>
              <a:rPr lang="en-US" altLang="zh-CN" sz="1000" dirty="0">
                <a:solidFill>
                  <a:schemeClr val="bg1"/>
                </a:solidFill>
              </a:rPr>
              <a:t>:0.2, </a:t>
            </a:r>
            <a:r>
              <a:rPr lang="zh-CN" altLang="en-US" sz="1000" dirty="0">
                <a:solidFill>
                  <a:schemeClr val="bg1"/>
                </a:solidFill>
              </a:rPr>
              <a:t>中级</a:t>
            </a:r>
            <a:r>
              <a:rPr lang="en-US" altLang="zh-CN" sz="1000" dirty="0">
                <a:solidFill>
                  <a:schemeClr val="bg1"/>
                </a:solidFill>
              </a:rPr>
              <a:t>:0.6, </a:t>
            </a:r>
            <a:r>
              <a:rPr lang="zh-CN" altLang="en-US" sz="1000" dirty="0">
                <a:solidFill>
                  <a:schemeClr val="bg1"/>
                </a:solidFill>
              </a:rPr>
              <a:t>高级</a:t>
            </a:r>
            <a:r>
              <a:rPr lang="en-US" altLang="zh-CN" sz="1000" dirty="0">
                <a:solidFill>
                  <a:schemeClr val="bg1"/>
                </a:solidFill>
              </a:rPr>
              <a:t>:1.0}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}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</a:t>
            </a:r>
            <a:r>
              <a:rPr lang="zh-CN" altLang="en-US" sz="1000" dirty="0">
                <a:solidFill>
                  <a:schemeClr val="bg1"/>
                </a:solidFill>
              </a:rPr>
              <a:t>难度匹配度 </a:t>
            </a:r>
            <a:r>
              <a:rPr lang="en-US" altLang="zh-CN" sz="1000" dirty="0">
                <a:solidFill>
                  <a:schemeClr val="bg1"/>
                </a:solidFill>
              </a:rPr>
              <a:t>= </a:t>
            </a:r>
            <a:r>
              <a:rPr lang="zh-CN" altLang="en-US" sz="1000" dirty="0">
                <a:solidFill>
                  <a:schemeClr val="bg1"/>
                </a:solidFill>
              </a:rPr>
              <a:t>难度适配表</a:t>
            </a:r>
            <a:r>
              <a:rPr lang="en-US" altLang="zh-CN" sz="1000" dirty="0">
                <a:solidFill>
                  <a:schemeClr val="bg1"/>
                </a:solidFill>
              </a:rPr>
              <a:t>[</a:t>
            </a:r>
            <a:r>
              <a:rPr lang="zh-CN" altLang="en-US" sz="1000" dirty="0">
                <a:solidFill>
                  <a:schemeClr val="bg1"/>
                </a:solidFill>
              </a:rPr>
              <a:t>用户经验等级</a:t>
            </a:r>
            <a:r>
              <a:rPr lang="en-US" altLang="zh-CN" sz="1000" dirty="0">
                <a:solidFill>
                  <a:schemeClr val="bg1"/>
                </a:solidFill>
              </a:rPr>
              <a:t>][</a:t>
            </a:r>
            <a:r>
              <a:rPr lang="zh-CN" altLang="en-US" sz="1000" dirty="0">
                <a:solidFill>
                  <a:schemeClr val="bg1"/>
                </a:solidFill>
              </a:rPr>
              <a:t>项目难度</a:t>
            </a:r>
            <a:r>
              <a:rPr lang="en-US" altLang="zh-CN" sz="1000" dirty="0">
                <a:solidFill>
                  <a:schemeClr val="bg1"/>
                </a:solidFill>
              </a:rPr>
              <a:t>]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# </a:t>
            </a:r>
            <a:r>
              <a:rPr lang="zh-CN" altLang="en-US" sz="1000" dirty="0">
                <a:solidFill>
                  <a:schemeClr val="bg1"/>
                </a:solidFill>
              </a:rPr>
              <a:t>维度</a:t>
            </a:r>
            <a:r>
              <a:rPr lang="en-US" altLang="zh-CN" sz="1000" dirty="0">
                <a:solidFill>
                  <a:schemeClr val="bg1"/>
                </a:solidFill>
              </a:rPr>
              <a:t>4</a:t>
            </a:r>
            <a:r>
              <a:rPr lang="zh-CN" altLang="en-US" sz="1000" dirty="0">
                <a:solidFill>
                  <a:schemeClr val="bg1"/>
                </a:solidFill>
              </a:rPr>
              <a:t>：项目质量（权重</a:t>
            </a:r>
            <a:r>
              <a:rPr lang="en-US" altLang="zh-CN" sz="1000" dirty="0">
                <a:solidFill>
                  <a:schemeClr val="bg1"/>
                </a:solidFill>
              </a:rPr>
              <a:t>15%</a:t>
            </a:r>
            <a:r>
              <a:rPr lang="zh-CN" altLang="en-US" sz="1000" dirty="0">
                <a:solidFill>
                  <a:schemeClr val="bg1"/>
                </a:solidFill>
              </a:rPr>
              <a:t>）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质量得分 </a:t>
            </a:r>
            <a:r>
              <a:rPr lang="en-US" altLang="zh-CN" sz="1000" dirty="0">
                <a:solidFill>
                  <a:schemeClr val="bg1"/>
                </a:solidFill>
              </a:rPr>
              <a:t>= (</a:t>
            </a:r>
            <a:r>
              <a:rPr lang="en-US" altLang="zh-CN" sz="1000" dirty="0" err="1">
                <a:solidFill>
                  <a:schemeClr val="bg1"/>
                </a:solidFill>
              </a:rPr>
              <a:t>OpenRank</a:t>
            </a:r>
            <a:r>
              <a:rPr lang="en-US" altLang="zh-CN" sz="1000" dirty="0">
                <a:solidFill>
                  <a:schemeClr val="bg1"/>
                </a:solidFill>
              </a:rPr>
              <a:t>/100×0.6 + </a:t>
            </a:r>
            <a:r>
              <a:rPr lang="zh-CN" altLang="en-US" sz="1000" dirty="0">
                <a:solidFill>
                  <a:schemeClr val="bg1"/>
                </a:solidFill>
              </a:rPr>
              <a:t>活跃度</a:t>
            </a:r>
            <a:r>
              <a:rPr lang="en-US" altLang="zh-CN" sz="1000" dirty="0">
                <a:solidFill>
                  <a:schemeClr val="bg1"/>
                </a:solidFill>
              </a:rPr>
              <a:t>/100×0.4)×0.8 + (</a:t>
            </a:r>
            <a:r>
              <a:rPr lang="zh-CN" altLang="en-US" sz="1000" dirty="0">
                <a:solidFill>
                  <a:schemeClr val="bg1"/>
                </a:solidFill>
              </a:rPr>
              <a:t>星数对数归一化</a:t>
            </a:r>
            <a:r>
              <a:rPr lang="en-US" altLang="zh-CN" sz="1000" dirty="0">
                <a:solidFill>
                  <a:schemeClr val="bg1"/>
                </a:solidFill>
              </a:rPr>
              <a:t>)×0.2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# </a:t>
            </a:r>
            <a:r>
              <a:rPr lang="zh-CN" altLang="en-US" sz="1000" dirty="0">
                <a:solidFill>
                  <a:schemeClr val="bg1"/>
                </a:solidFill>
              </a:rPr>
              <a:t>维度</a:t>
            </a:r>
            <a:r>
              <a:rPr lang="en-US" altLang="zh-CN" sz="1000" dirty="0">
                <a:solidFill>
                  <a:schemeClr val="bg1"/>
                </a:solidFill>
              </a:rPr>
              <a:t>5</a:t>
            </a:r>
            <a:r>
              <a:rPr lang="zh-CN" altLang="en-US" sz="1000" dirty="0">
                <a:solidFill>
                  <a:schemeClr val="bg1"/>
                </a:solidFill>
              </a:rPr>
              <a:t>：</a:t>
            </a:r>
            <a:r>
              <a:rPr lang="en-US" altLang="zh-CN" sz="1000" dirty="0">
                <a:solidFill>
                  <a:schemeClr val="bg1"/>
                </a:solidFill>
              </a:rPr>
              <a:t>top300</a:t>
            </a:r>
            <a:r>
              <a:rPr lang="zh-CN" altLang="en-US" sz="1000" dirty="0">
                <a:solidFill>
                  <a:schemeClr val="bg1"/>
                </a:solidFill>
              </a:rPr>
              <a:t>专属加分（固定</a:t>
            </a:r>
            <a:r>
              <a:rPr lang="en-US" altLang="zh-CN" sz="1000" dirty="0">
                <a:solidFill>
                  <a:schemeClr val="bg1"/>
                </a:solidFill>
              </a:rPr>
              <a:t>3%</a:t>
            </a:r>
            <a:r>
              <a:rPr lang="zh-CN" altLang="en-US" sz="1000" dirty="0">
                <a:solidFill>
                  <a:schemeClr val="bg1"/>
                </a:solidFill>
              </a:rPr>
              <a:t>）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</a:t>
            </a:r>
            <a:r>
              <a:rPr lang="en-US" altLang="zh-CN" sz="1000" dirty="0">
                <a:solidFill>
                  <a:schemeClr val="bg1"/>
                </a:solidFill>
              </a:rPr>
              <a:t>IF </a:t>
            </a:r>
            <a:r>
              <a:rPr lang="zh-CN" altLang="en-US" sz="1000" dirty="0">
                <a:solidFill>
                  <a:schemeClr val="bg1"/>
                </a:solidFill>
              </a:rPr>
              <a:t>项目属于</a:t>
            </a:r>
            <a:r>
              <a:rPr lang="en-US" altLang="zh-CN" sz="1000" dirty="0">
                <a:solidFill>
                  <a:schemeClr val="bg1"/>
                </a:solidFill>
              </a:rPr>
              <a:t>top300 → </a:t>
            </a:r>
            <a:r>
              <a:rPr lang="zh-CN" altLang="en-US" sz="1000" dirty="0">
                <a:solidFill>
                  <a:schemeClr val="bg1"/>
                </a:solidFill>
              </a:rPr>
              <a:t>加分</a:t>
            </a:r>
            <a:r>
              <a:rPr lang="en-US" altLang="zh-CN" sz="1000" dirty="0">
                <a:solidFill>
                  <a:schemeClr val="bg1"/>
                </a:solidFill>
              </a:rPr>
              <a:t>=0.03 ELSE </a:t>
            </a:r>
            <a:r>
              <a:rPr lang="zh-CN" altLang="en-US" sz="1000" dirty="0">
                <a:solidFill>
                  <a:schemeClr val="bg1"/>
                </a:solidFill>
              </a:rPr>
              <a:t>加分</a:t>
            </a:r>
            <a:r>
              <a:rPr lang="en-US" altLang="zh-CN" sz="1000" dirty="0">
                <a:solidFill>
                  <a:schemeClr val="bg1"/>
                </a:solidFill>
              </a:rPr>
              <a:t>=0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# </a:t>
            </a:r>
            <a:r>
              <a:rPr lang="zh-CN" altLang="en-US" sz="1000" dirty="0">
                <a:solidFill>
                  <a:schemeClr val="bg1"/>
                </a:solidFill>
              </a:rPr>
              <a:t>加权计算最终匹配度（</a:t>
            </a:r>
            <a:r>
              <a:rPr lang="en-US" altLang="zh-CN" sz="1000" dirty="0">
                <a:solidFill>
                  <a:schemeClr val="bg1"/>
                </a:solidFill>
              </a:rPr>
              <a:t>0-100</a:t>
            </a:r>
            <a:r>
              <a:rPr lang="zh-CN" altLang="en-US" sz="1000" dirty="0">
                <a:solidFill>
                  <a:schemeClr val="bg1"/>
                </a:solidFill>
              </a:rPr>
              <a:t>分）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    总匹配度 </a:t>
            </a:r>
            <a:r>
              <a:rPr lang="en-US" altLang="zh-CN" sz="1000" dirty="0">
                <a:solidFill>
                  <a:schemeClr val="bg1"/>
                </a:solidFill>
              </a:rPr>
              <a:t>= (</a:t>
            </a:r>
            <a:r>
              <a:rPr lang="zh-CN" altLang="en-US" sz="1000" dirty="0">
                <a:solidFill>
                  <a:schemeClr val="bg1"/>
                </a:solidFill>
              </a:rPr>
              <a:t>技能匹配度</a:t>
            </a:r>
            <a:r>
              <a:rPr lang="en-US" altLang="zh-CN" sz="1000" dirty="0">
                <a:solidFill>
                  <a:schemeClr val="bg1"/>
                </a:solidFill>
              </a:rPr>
              <a:t>×0.45 + </a:t>
            </a:r>
            <a:r>
              <a:rPr lang="zh-CN" altLang="en-US" sz="1000" dirty="0">
                <a:solidFill>
                  <a:schemeClr val="bg1"/>
                </a:solidFill>
              </a:rPr>
              <a:t>领域匹配度</a:t>
            </a:r>
            <a:r>
              <a:rPr lang="en-US" altLang="zh-CN" sz="1000" dirty="0">
                <a:solidFill>
                  <a:schemeClr val="bg1"/>
                </a:solidFill>
              </a:rPr>
              <a:t>×0.2 + </a:t>
            </a:r>
            <a:r>
              <a:rPr lang="zh-CN" altLang="en-US" sz="1000" dirty="0">
                <a:solidFill>
                  <a:schemeClr val="bg1"/>
                </a:solidFill>
              </a:rPr>
              <a:t>难度匹配度</a:t>
            </a:r>
            <a:r>
              <a:rPr lang="en-US" altLang="zh-CN" sz="1000" dirty="0">
                <a:solidFill>
                  <a:schemeClr val="bg1"/>
                </a:solidFill>
              </a:rPr>
              <a:t>×0.15 + </a:t>
            </a:r>
            <a:r>
              <a:rPr lang="zh-CN" altLang="en-US" sz="1000" dirty="0">
                <a:solidFill>
                  <a:schemeClr val="bg1"/>
                </a:solidFill>
              </a:rPr>
              <a:t>质量得分</a:t>
            </a:r>
            <a:r>
              <a:rPr lang="en-US" altLang="zh-CN" sz="1000" dirty="0">
                <a:solidFill>
                  <a:schemeClr val="bg1"/>
                </a:solidFill>
              </a:rPr>
              <a:t>×0.15 + </a:t>
            </a:r>
            <a:r>
              <a:rPr lang="zh-CN" altLang="en-US" sz="1000" dirty="0">
                <a:solidFill>
                  <a:schemeClr val="bg1"/>
                </a:solidFill>
              </a:rPr>
              <a:t>加分</a:t>
            </a:r>
            <a:r>
              <a:rPr lang="en-US" altLang="zh-CN" sz="1000" dirty="0">
                <a:solidFill>
                  <a:schemeClr val="bg1"/>
                </a:solidFill>
              </a:rPr>
              <a:t>) × 100</a:t>
            </a:r>
          </a:p>
          <a:p>
            <a:r>
              <a:rPr lang="en-US" altLang="zh-CN" sz="1000" dirty="0">
                <a:solidFill>
                  <a:schemeClr val="bg1"/>
                </a:solidFill>
              </a:rPr>
              <a:t>    RETURN </a:t>
            </a:r>
            <a:r>
              <a:rPr lang="zh-CN" altLang="en-US" sz="1000" dirty="0">
                <a:solidFill>
                  <a:schemeClr val="bg1"/>
                </a:solidFill>
              </a:rPr>
              <a:t>限制在</a:t>
            </a:r>
            <a:r>
              <a:rPr lang="en-US" altLang="zh-CN" sz="1000" dirty="0">
                <a:solidFill>
                  <a:schemeClr val="bg1"/>
                </a:solidFill>
              </a:rPr>
              <a:t>0-100</a:t>
            </a:r>
            <a:r>
              <a:rPr lang="zh-CN" altLang="en-US" sz="1000" dirty="0">
                <a:solidFill>
                  <a:schemeClr val="bg1"/>
                </a:solidFill>
              </a:rPr>
              <a:t>之间的总匹配度</a:t>
            </a: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4F6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0"/>
          <p:cNvSpPr/>
          <p:nvPr/>
        </p:nvSpPr>
        <p:spPr>
          <a:xfrm>
            <a:off x="381000" y="3810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4" name="Text 1"/>
          <p:cNvSpPr/>
          <p:nvPr/>
        </p:nvSpPr>
        <p:spPr>
          <a:xfrm>
            <a:off x="473273" y="438150"/>
            <a:ext cx="2857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876300" y="381000"/>
            <a:ext cx="22288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7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运行效果演示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876300" y="838200"/>
            <a:ext cx="762000" cy="38100"/>
          </a:xfrm>
          <a:custGeom>
            <a:avLst/>
            <a:gdLst/>
            <a:ahLst/>
            <a:cxnLst/>
            <a:rect l="l" t="t" r="r" b="b"/>
            <a:pathLst>
              <a:path w="762000" h="38100">
                <a:moveTo>
                  <a:pt x="0" y="0"/>
                </a:moveTo>
                <a:lnTo>
                  <a:pt x="762000" y="0"/>
                </a:lnTo>
                <a:lnTo>
                  <a:pt x="762000" y="38100"/>
                </a:lnTo>
                <a:lnTo>
                  <a:pt x="0" y="38100"/>
                </a:lnTo>
                <a:lnTo>
                  <a:pt x="0" y="0"/>
                </a:ln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9" name="Text 6"/>
          <p:cNvSpPr/>
          <p:nvPr/>
        </p:nvSpPr>
        <p:spPr>
          <a:xfrm>
            <a:off x="823913" y="1181100"/>
            <a:ext cx="12858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命令行交互演示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09600" y="2705100"/>
            <a:ext cx="4391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✓ 成功加载 300 个top_300项目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609600" y="2933700"/>
            <a:ext cx="4391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✓ 获取用户 tensorflow 仓库数据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609600" y="3162300"/>
            <a:ext cx="4391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✓ 分析用户画像: [AI领域] [advanced]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09600" y="3390900"/>
            <a:ext cx="4391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✓ 计算个性化匹配度完成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09600" y="3619500"/>
            <a:ext cx="4391025" cy="190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05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✓ 生成Top10推荐列表</a:t>
            </a:r>
            <a:endParaRPr lang="en-US" sz="1600" dirty="0"/>
          </a:p>
        </p:txBody>
      </p:sp>
      <p:sp>
        <p:nvSpPr>
          <p:cNvPr id="27" name="Shape 23"/>
          <p:cNvSpPr/>
          <p:nvPr/>
        </p:nvSpPr>
        <p:spPr>
          <a:xfrm>
            <a:off x="5257800" y="1028700"/>
            <a:ext cx="6553200" cy="4229100"/>
          </a:xfrm>
          <a:custGeom>
            <a:avLst/>
            <a:gdLst/>
            <a:ahLst/>
            <a:cxnLst/>
            <a:rect l="l" t="t" r="r" b="b"/>
            <a:pathLst>
              <a:path w="6553200" h="4229100">
                <a:moveTo>
                  <a:pt x="38100" y="0"/>
                </a:moveTo>
                <a:lnTo>
                  <a:pt x="6438887" y="0"/>
                </a:lnTo>
                <a:cubicBezTo>
                  <a:pt x="6502021" y="0"/>
                  <a:pt x="6553200" y="51179"/>
                  <a:pt x="6553200" y="114313"/>
                </a:cubicBezTo>
                <a:lnTo>
                  <a:pt x="6553200" y="4114787"/>
                </a:lnTo>
                <a:cubicBezTo>
                  <a:pt x="6553200" y="4177921"/>
                  <a:pt x="6502021" y="4229100"/>
                  <a:pt x="6438887" y="4229100"/>
                </a:cubicBezTo>
                <a:lnTo>
                  <a:pt x="38100" y="4229100"/>
                </a:lnTo>
                <a:cubicBezTo>
                  <a:pt x="17072" y="4229100"/>
                  <a:pt x="0" y="4212028"/>
                  <a:pt x="0" y="4191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FFFFFF"/>
          </a:solidFill>
          <a:ln/>
        </p:spPr>
        <p:txBody>
          <a:bodyPr/>
          <a:lstStyle/>
          <a:p>
            <a:endParaRPr lang="zh-CN" altLang="en-US"/>
          </a:p>
        </p:txBody>
      </p:sp>
      <p:sp>
        <p:nvSpPr>
          <p:cNvPr id="28" name="Shape 24"/>
          <p:cNvSpPr/>
          <p:nvPr/>
        </p:nvSpPr>
        <p:spPr>
          <a:xfrm>
            <a:off x="5257800" y="1028700"/>
            <a:ext cx="38100" cy="4229100"/>
          </a:xfrm>
          <a:custGeom>
            <a:avLst/>
            <a:gdLst/>
            <a:ahLst/>
            <a:cxnLst/>
            <a:rect l="l" t="t" r="r" b="b"/>
            <a:pathLst>
              <a:path w="38100" h="4229100">
                <a:moveTo>
                  <a:pt x="38100" y="0"/>
                </a:moveTo>
                <a:lnTo>
                  <a:pt x="38100" y="0"/>
                </a:lnTo>
                <a:lnTo>
                  <a:pt x="38100" y="4229100"/>
                </a:lnTo>
                <a:lnTo>
                  <a:pt x="38100" y="4229100"/>
                </a:lnTo>
                <a:cubicBezTo>
                  <a:pt x="17072" y="4229100"/>
                  <a:pt x="0" y="4212028"/>
                  <a:pt x="0" y="4191000"/>
                </a:cubicBezTo>
                <a:lnTo>
                  <a:pt x="0" y="38100"/>
                </a:lnTo>
                <a:cubicBezTo>
                  <a:pt x="0" y="17072"/>
                  <a:pt x="17072" y="0"/>
                  <a:pt x="38100" y="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29" name="Shape 25"/>
          <p:cNvSpPr/>
          <p:nvPr/>
        </p:nvSpPr>
        <p:spPr>
          <a:xfrm>
            <a:off x="5453063" y="1219200"/>
            <a:ext cx="190500" cy="190500"/>
          </a:xfrm>
          <a:custGeom>
            <a:avLst/>
            <a:gdLst/>
            <a:ahLst/>
            <a:cxnLst/>
            <a:rect l="l" t="t" r="r" b="b"/>
            <a:pathLst>
              <a:path w="190500" h="190500">
                <a:moveTo>
                  <a:pt x="17859" y="53578"/>
                </a:moveTo>
                <a:cubicBezTo>
                  <a:pt x="27716" y="53578"/>
                  <a:pt x="35719" y="45576"/>
                  <a:pt x="35719" y="35719"/>
                </a:cubicBezTo>
                <a:cubicBezTo>
                  <a:pt x="35719" y="25862"/>
                  <a:pt x="27716" y="17859"/>
                  <a:pt x="17859" y="17859"/>
                </a:cubicBezTo>
                <a:cubicBezTo>
                  <a:pt x="8003" y="17859"/>
                  <a:pt x="0" y="25862"/>
                  <a:pt x="0" y="35719"/>
                </a:cubicBezTo>
                <a:cubicBezTo>
                  <a:pt x="0" y="45576"/>
                  <a:pt x="8003" y="53578"/>
                  <a:pt x="17859" y="53578"/>
                </a:cubicBezTo>
                <a:close/>
                <a:moveTo>
                  <a:pt x="71438" y="23812"/>
                </a:moveTo>
                <a:cubicBezTo>
                  <a:pt x="64852" y="23812"/>
                  <a:pt x="59531" y="29133"/>
                  <a:pt x="59531" y="35719"/>
                </a:cubicBezTo>
                <a:cubicBezTo>
                  <a:pt x="59531" y="42304"/>
                  <a:pt x="64852" y="47625"/>
                  <a:pt x="71438" y="47625"/>
                </a:cubicBezTo>
                <a:lnTo>
                  <a:pt x="178594" y="47625"/>
                </a:lnTo>
                <a:cubicBezTo>
                  <a:pt x="185179" y="47625"/>
                  <a:pt x="190500" y="42304"/>
                  <a:pt x="190500" y="35719"/>
                </a:cubicBezTo>
                <a:cubicBezTo>
                  <a:pt x="190500" y="29133"/>
                  <a:pt x="185179" y="23812"/>
                  <a:pt x="178594" y="23812"/>
                </a:cubicBezTo>
                <a:lnTo>
                  <a:pt x="71438" y="23812"/>
                </a:lnTo>
                <a:close/>
                <a:moveTo>
                  <a:pt x="71438" y="83344"/>
                </a:moveTo>
                <a:cubicBezTo>
                  <a:pt x="64852" y="83344"/>
                  <a:pt x="59531" y="88664"/>
                  <a:pt x="59531" y="95250"/>
                </a:cubicBezTo>
                <a:cubicBezTo>
                  <a:pt x="59531" y="101836"/>
                  <a:pt x="64852" y="107156"/>
                  <a:pt x="71438" y="107156"/>
                </a:cubicBezTo>
                <a:lnTo>
                  <a:pt x="178594" y="107156"/>
                </a:lnTo>
                <a:cubicBezTo>
                  <a:pt x="185179" y="107156"/>
                  <a:pt x="190500" y="101836"/>
                  <a:pt x="190500" y="95250"/>
                </a:cubicBezTo>
                <a:cubicBezTo>
                  <a:pt x="190500" y="88664"/>
                  <a:pt x="185179" y="83344"/>
                  <a:pt x="178594" y="83344"/>
                </a:cubicBezTo>
                <a:lnTo>
                  <a:pt x="71438" y="83344"/>
                </a:lnTo>
                <a:close/>
                <a:moveTo>
                  <a:pt x="71438" y="142875"/>
                </a:moveTo>
                <a:cubicBezTo>
                  <a:pt x="64852" y="142875"/>
                  <a:pt x="59531" y="148196"/>
                  <a:pt x="59531" y="154781"/>
                </a:cubicBezTo>
                <a:cubicBezTo>
                  <a:pt x="59531" y="161367"/>
                  <a:pt x="64852" y="166688"/>
                  <a:pt x="71438" y="166688"/>
                </a:cubicBezTo>
                <a:lnTo>
                  <a:pt x="178594" y="166688"/>
                </a:lnTo>
                <a:cubicBezTo>
                  <a:pt x="185179" y="166688"/>
                  <a:pt x="190500" y="161367"/>
                  <a:pt x="190500" y="154781"/>
                </a:cubicBezTo>
                <a:cubicBezTo>
                  <a:pt x="190500" y="148196"/>
                  <a:pt x="185179" y="142875"/>
                  <a:pt x="178594" y="142875"/>
                </a:cubicBezTo>
                <a:lnTo>
                  <a:pt x="71438" y="142875"/>
                </a:lnTo>
                <a:close/>
                <a:moveTo>
                  <a:pt x="17859" y="172641"/>
                </a:moveTo>
                <a:cubicBezTo>
                  <a:pt x="27716" y="172641"/>
                  <a:pt x="35719" y="164638"/>
                  <a:pt x="35719" y="154781"/>
                </a:cubicBezTo>
                <a:cubicBezTo>
                  <a:pt x="35719" y="144924"/>
                  <a:pt x="27716" y="136922"/>
                  <a:pt x="17859" y="136922"/>
                </a:cubicBezTo>
                <a:cubicBezTo>
                  <a:pt x="8003" y="136922"/>
                  <a:pt x="0" y="144924"/>
                  <a:pt x="0" y="154781"/>
                </a:cubicBezTo>
                <a:cubicBezTo>
                  <a:pt x="0" y="164638"/>
                  <a:pt x="8003" y="172641"/>
                  <a:pt x="17859" y="172641"/>
                </a:cubicBezTo>
                <a:close/>
                <a:moveTo>
                  <a:pt x="35719" y="95250"/>
                </a:moveTo>
                <a:cubicBezTo>
                  <a:pt x="35719" y="85393"/>
                  <a:pt x="27716" y="77391"/>
                  <a:pt x="17859" y="77391"/>
                </a:cubicBezTo>
                <a:cubicBezTo>
                  <a:pt x="8003" y="77391"/>
                  <a:pt x="0" y="85393"/>
                  <a:pt x="0" y="95250"/>
                </a:cubicBezTo>
                <a:cubicBezTo>
                  <a:pt x="0" y="105107"/>
                  <a:pt x="8003" y="113109"/>
                  <a:pt x="17859" y="113109"/>
                </a:cubicBezTo>
                <a:cubicBezTo>
                  <a:pt x="27716" y="113109"/>
                  <a:pt x="35719" y="105107"/>
                  <a:pt x="35719" y="9525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30" name="Text 26"/>
          <p:cNvSpPr/>
          <p:nvPr/>
        </p:nvSpPr>
        <p:spPr>
          <a:xfrm>
            <a:off x="5781675" y="1181100"/>
            <a:ext cx="1238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完整操作流程</a:t>
            </a:r>
            <a:endParaRPr lang="en-US" sz="1600" dirty="0"/>
          </a:p>
        </p:txBody>
      </p:sp>
      <p:sp>
        <p:nvSpPr>
          <p:cNvPr id="31" name="Shape 27"/>
          <p:cNvSpPr/>
          <p:nvPr/>
        </p:nvSpPr>
        <p:spPr>
          <a:xfrm>
            <a:off x="5429250" y="15621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32" name="Text 28"/>
          <p:cNvSpPr/>
          <p:nvPr/>
        </p:nvSpPr>
        <p:spPr>
          <a:xfrm>
            <a:off x="5589786" y="1638300"/>
            <a:ext cx="1333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1</a:t>
            </a:r>
            <a:endParaRPr lang="en-US" sz="1600" dirty="0"/>
          </a:p>
        </p:txBody>
      </p:sp>
      <p:sp>
        <p:nvSpPr>
          <p:cNvPr id="33" name="Text 29"/>
          <p:cNvSpPr/>
          <p:nvPr/>
        </p:nvSpPr>
        <p:spPr>
          <a:xfrm>
            <a:off x="5924550" y="1562100"/>
            <a:ext cx="5810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输入GitHub用户名</a:t>
            </a:r>
            <a:endParaRPr lang="en-US" sz="1600" dirty="0"/>
          </a:p>
        </p:txBody>
      </p:sp>
      <p:sp>
        <p:nvSpPr>
          <p:cNvPr id="34" name="Text 30"/>
          <p:cNvSpPr/>
          <p:nvPr/>
        </p:nvSpPr>
        <p:spPr>
          <a:xfrm>
            <a:off x="5924550" y="1828800"/>
            <a:ext cx="5810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用户输入GitHub用户名（如：tensorflow），可选输入Token提升API限额</a:t>
            </a:r>
            <a:endParaRPr lang="en-US" sz="1600" dirty="0"/>
          </a:p>
        </p:txBody>
      </p:sp>
      <p:sp>
        <p:nvSpPr>
          <p:cNvPr id="35" name="Shape 31"/>
          <p:cNvSpPr/>
          <p:nvPr/>
        </p:nvSpPr>
        <p:spPr>
          <a:xfrm>
            <a:off x="5429250" y="21717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36" name="Text 32"/>
          <p:cNvSpPr/>
          <p:nvPr/>
        </p:nvSpPr>
        <p:spPr>
          <a:xfrm>
            <a:off x="5576888" y="2247900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</a:t>
            </a:r>
            <a:endParaRPr lang="en-US" sz="1600" dirty="0"/>
          </a:p>
        </p:txBody>
      </p:sp>
      <p:sp>
        <p:nvSpPr>
          <p:cNvPr id="37" name="Text 33"/>
          <p:cNvSpPr/>
          <p:nvPr/>
        </p:nvSpPr>
        <p:spPr>
          <a:xfrm>
            <a:off x="5924550" y="2171700"/>
            <a:ext cx="5810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加载top_300项目库</a:t>
            </a:r>
            <a:endParaRPr lang="en-US" sz="1600" dirty="0"/>
          </a:p>
        </p:txBody>
      </p:sp>
      <p:sp>
        <p:nvSpPr>
          <p:cNvPr id="38" name="Text 34"/>
          <p:cNvSpPr/>
          <p:nvPr/>
        </p:nvSpPr>
        <p:spPr>
          <a:xfrm>
            <a:off x="5924550" y="2438400"/>
            <a:ext cx="5810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系统自动加载本地top_300项目库的19类指标数据</a:t>
            </a:r>
            <a:endParaRPr lang="en-US" sz="1600" dirty="0"/>
          </a:p>
        </p:txBody>
      </p:sp>
      <p:sp>
        <p:nvSpPr>
          <p:cNvPr id="39" name="Shape 35"/>
          <p:cNvSpPr/>
          <p:nvPr/>
        </p:nvSpPr>
        <p:spPr>
          <a:xfrm>
            <a:off x="5429250" y="27813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40" name="Text 36"/>
          <p:cNvSpPr/>
          <p:nvPr/>
        </p:nvSpPr>
        <p:spPr>
          <a:xfrm>
            <a:off x="5574903" y="2857500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3</a:t>
            </a:r>
            <a:endParaRPr lang="en-US" sz="1600" dirty="0"/>
          </a:p>
        </p:txBody>
      </p:sp>
      <p:sp>
        <p:nvSpPr>
          <p:cNvPr id="41" name="Text 37"/>
          <p:cNvSpPr/>
          <p:nvPr/>
        </p:nvSpPr>
        <p:spPr>
          <a:xfrm>
            <a:off x="5924550" y="2781300"/>
            <a:ext cx="5810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获取用户仓库数据</a:t>
            </a:r>
            <a:endParaRPr lang="en-US" sz="1600" dirty="0"/>
          </a:p>
        </p:txBody>
      </p:sp>
      <p:sp>
        <p:nvSpPr>
          <p:cNvPr id="42" name="Text 38"/>
          <p:cNvSpPr/>
          <p:nvPr/>
        </p:nvSpPr>
        <p:spPr>
          <a:xfrm>
            <a:off x="5924550" y="3048000"/>
            <a:ext cx="5810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调用GitHub API获取用户仓库列表，优先读取缓存（3天有效期）</a:t>
            </a:r>
            <a:endParaRPr lang="en-US" sz="1600" dirty="0"/>
          </a:p>
        </p:txBody>
      </p:sp>
      <p:sp>
        <p:nvSpPr>
          <p:cNvPr id="43" name="Shape 39"/>
          <p:cNvSpPr/>
          <p:nvPr/>
        </p:nvSpPr>
        <p:spPr>
          <a:xfrm>
            <a:off x="5429250" y="33909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44" name="Text 40"/>
          <p:cNvSpPr/>
          <p:nvPr/>
        </p:nvSpPr>
        <p:spPr>
          <a:xfrm>
            <a:off x="5575003" y="3467100"/>
            <a:ext cx="1619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4</a:t>
            </a:r>
            <a:endParaRPr lang="en-US" sz="1600" dirty="0"/>
          </a:p>
        </p:txBody>
      </p:sp>
      <p:sp>
        <p:nvSpPr>
          <p:cNvPr id="45" name="Text 41"/>
          <p:cNvSpPr/>
          <p:nvPr/>
        </p:nvSpPr>
        <p:spPr>
          <a:xfrm>
            <a:off x="5924550" y="3390900"/>
            <a:ext cx="5810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分析用户画像</a:t>
            </a:r>
            <a:endParaRPr lang="en-US" sz="1600" dirty="0"/>
          </a:p>
        </p:txBody>
      </p:sp>
      <p:sp>
        <p:nvSpPr>
          <p:cNvPr id="46" name="Text 42"/>
          <p:cNvSpPr/>
          <p:nvPr/>
        </p:nvSpPr>
        <p:spPr>
          <a:xfrm>
            <a:off x="5924550" y="3657600"/>
            <a:ext cx="5810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 err="1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统计语言分布、主题关键词，确定核心领域和经验等级</a:t>
            </a:r>
            <a:r>
              <a:rPr lang="zh-CN" alt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（后端）</a:t>
            </a:r>
            <a:endParaRPr lang="en-US" sz="1600" dirty="0"/>
          </a:p>
        </p:txBody>
      </p:sp>
      <p:sp>
        <p:nvSpPr>
          <p:cNvPr id="47" name="Shape 43"/>
          <p:cNvSpPr/>
          <p:nvPr/>
        </p:nvSpPr>
        <p:spPr>
          <a:xfrm>
            <a:off x="5429250" y="40005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39A897"/>
          </a:solidFill>
          <a:ln/>
        </p:spPr>
      </p:sp>
      <p:sp>
        <p:nvSpPr>
          <p:cNvPr id="48" name="Text 44"/>
          <p:cNvSpPr/>
          <p:nvPr/>
        </p:nvSpPr>
        <p:spPr>
          <a:xfrm>
            <a:off x="5574209" y="4076700"/>
            <a:ext cx="171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5</a:t>
            </a:r>
            <a:endParaRPr lang="en-US" sz="1600" dirty="0"/>
          </a:p>
        </p:txBody>
      </p:sp>
      <p:sp>
        <p:nvSpPr>
          <p:cNvPr id="49" name="Text 45"/>
          <p:cNvSpPr/>
          <p:nvPr/>
        </p:nvSpPr>
        <p:spPr>
          <a:xfrm>
            <a:off x="5924550" y="4000500"/>
            <a:ext cx="5810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计算个性化匹配度</a:t>
            </a:r>
            <a:endParaRPr lang="en-US" sz="1600" dirty="0"/>
          </a:p>
        </p:txBody>
      </p:sp>
      <p:sp>
        <p:nvSpPr>
          <p:cNvPr id="50" name="Text 46"/>
          <p:cNvSpPr/>
          <p:nvPr/>
        </p:nvSpPr>
        <p:spPr>
          <a:xfrm>
            <a:off x="5924550" y="4267200"/>
            <a:ext cx="5810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基于五维评分体系为每个项目计算匹配分数（0-100分</a:t>
            </a:r>
            <a:r>
              <a:rPr lang="zh-CN" alt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）（后端）</a:t>
            </a:r>
            <a:endParaRPr lang="en-US" sz="1600" dirty="0"/>
          </a:p>
        </p:txBody>
      </p:sp>
      <p:sp>
        <p:nvSpPr>
          <p:cNvPr id="51" name="Shape 47"/>
          <p:cNvSpPr/>
          <p:nvPr/>
        </p:nvSpPr>
        <p:spPr>
          <a:xfrm>
            <a:off x="5429250" y="4610100"/>
            <a:ext cx="381000" cy="381000"/>
          </a:xfrm>
          <a:custGeom>
            <a:avLst/>
            <a:gdLst/>
            <a:ahLst/>
            <a:cxnLst/>
            <a:rect l="l" t="t" r="r" b="b"/>
            <a:pathLst>
              <a:path w="381000" h="381000">
                <a:moveTo>
                  <a:pt x="76200" y="0"/>
                </a:moveTo>
                <a:lnTo>
                  <a:pt x="304800" y="0"/>
                </a:lnTo>
                <a:cubicBezTo>
                  <a:pt x="346856" y="0"/>
                  <a:pt x="381000" y="34144"/>
                  <a:pt x="381000" y="76200"/>
                </a:cubicBezTo>
                <a:lnTo>
                  <a:pt x="381000" y="304800"/>
                </a:lnTo>
                <a:cubicBezTo>
                  <a:pt x="381000" y="346856"/>
                  <a:pt x="346856" y="381000"/>
                  <a:pt x="304800" y="381000"/>
                </a:cubicBezTo>
                <a:lnTo>
                  <a:pt x="76200" y="381000"/>
                </a:lnTo>
                <a:cubicBezTo>
                  <a:pt x="34144" y="381000"/>
                  <a:pt x="0" y="346856"/>
                  <a:pt x="0" y="3048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8FB3AC"/>
          </a:solidFill>
          <a:ln/>
        </p:spPr>
      </p:sp>
      <p:sp>
        <p:nvSpPr>
          <p:cNvPr id="52" name="Text 48"/>
          <p:cNvSpPr/>
          <p:nvPr/>
        </p:nvSpPr>
        <p:spPr>
          <a:xfrm>
            <a:off x="5573911" y="4686300"/>
            <a:ext cx="1714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6</a:t>
            </a:r>
            <a:endParaRPr lang="en-US" sz="1600" dirty="0"/>
          </a:p>
        </p:txBody>
      </p:sp>
      <p:sp>
        <p:nvSpPr>
          <p:cNvPr id="53" name="Text 49"/>
          <p:cNvSpPr/>
          <p:nvPr/>
        </p:nvSpPr>
        <p:spPr>
          <a:xfrm>
            <a:off x="5924550" y="4610100"/>
            <a:ext cx="5810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b="1" dirty="0">
                <a:solidFill>
                  <a:srgbClr val="3A4F4C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多样性过滤 &amp; 输出结果</a:t>
            </a:r>
            <a:endParaRPr lang="en-US" sz="1600" dirty="0"/>
          </a:p>
        </p:txBody>
      </p:sp>
      <p:sp>
        <p:nvSpPr>
          <p:cNvPr id="54" name="Text 50"/>
          <p:cNvSpPr/>
          <p:nvPr/>
        </p:nvSpPr>
        <p:spPr>
          <a:xfrm>
            <a:off x="5924550" y="4876800"/>
            <a:ext cx="58102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优先top_300项目（最多3个），每个领域最多2个，输出完整推荐列表</a:t>
            </a:r>
            <a:r>
              <a:rPr lang="zh-CN" altLang="en-US" sz="1200" dirty="0">
                <a:solidFill>
                  <a:srgbClr val="2C3531">
                    <a:alpha val="7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（前端）</a:t>
            </a:r>
            <a:endParaRPr lang="en-US" sz="1600" dirty="0"/>
          </a:p>
        </p:txBody>
      </p:sp>
      <p:pic>
        <p:nvPicPr>
          <p:cNvPr id="71" name="图片 70" descr="图形用户界面, 应用程序&#10;&#10;AI 生成的内容可能不正确。">
            <a:extLst>
              <a:ext uri="{FF2B5EF4-FFF2-40B4-BE49-F238E27FC236}">
                <a16:creationId xmlns:a16="http://schemas.microsoft.com/office/drawing/2014/main" id="{370BA6BE-2C68-59A5-A5C0-80FC114E47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862" y="1109535"/>
            <a:ext cx="4179482" cy="2333642"/>
          </a:xfrm>
          <a:prstGeom prst="rect">
            <a:avLst/>
          </a:prstGeom>
        </p:spPr>
      </p:pic>
      <p:pic>
        <p:nvPicPr>
          <p:cNvPr id="73" name="图片 72" descr="屏幕上有字&#10;&#10;AI 生成的内容可能不正确。">
            <a:extLst>
              <a:ext uri="{FF2B5EF4-FFF2-40B4-BE49-F238E27FC236}">
                <a16:creationId xmlns:a16="http://schemas.microsoft.com/office/drawing/2014/main" id="{C2EE45A3-28D3-3AA4-8448-F68B319AF4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3935" y="4003163"/>
            <a:ext cx="4226416" cy="2335025"/>
          </a:xfrm>
          <a:prstGeom prst="rect">
            <a:avLst/>
          </a:prstGeom>
        </p:spPr>
      </p:pic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405</TotalTime>
  <Words>1587</Words>
  <Application>Microsoft Office PowerPoint</Application>
  <PresentationFormat>宽屏</PresentationFormat>
  <Paragraphs>370</Paragraphs>
  <Slides>12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Arial</vt:lpstr>
      <vt:lpstr>阿里妈妈数黑体</vt:lpstr>
      <vt:lpstr>MiSans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开源项目智能推荐系统</dc:title>
  <dc:subject>开源项目智能推荐系统</dc:subject>
  <dc:creator>Kimi</dc:creator>
  <cp:lastModifiedBy>young060817@outlook.com</cp:lastModifiedBy>
  <cp:revision>26</cp:revision>
  <dcterms:created xsi:type="dcterms:W3CDTF">2026-01-11T12:05:20Z</dcterms:created>
  <dcterms:modified xsi:type="dcterms:W3CDTF">2026-01-13T01:20:19Z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IGC">
    <vt:lpwstr>{"Label":"开源项目智能推荐系统","ContentProducer":"001191110108MACG2KBH8F10000","ProduceID":"19bacdc1-4832-8312-8000-00009ffaab43","ReservedCode1":"","ContentPropagator":"001191110108MACG2KBH8F20000","PropagateID":"19bacdc1-4832-8312-8000-00009ffaab43","ReservedCode2":""}</vt:lpwstr>
  </property>
</Properties>
</file>